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6858000" cx="12192000"/>
  <p:notesSz cx="6858000" cy="9144000"/>
  <p:embeddedFontLst>
    <p:embeddedFont>
      <p:font typeface="Noto Sans KR"/>
      <p:regular r:id="rId57"/>
      <p:bold r:id="rId58"/>
    </p:embeddedFont>
    <p:embeddedFont>
      <p:font typeface="Noto Sans Myanmar"/>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1" roundtripDataSignature="AMtx7mgrHaiI518KcmeLZ/Brcl8153Ru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64CC39-11A1-4E2A-8A0A-434BCD8B1E99}">
  <a:tblStyle styleId="{1464CC39-11A1-4E2A-8A0A-434BCD8B1E9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356AF64-BB9E-425D-8D7F-8A1235BD9517}"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otoSansMyanmar-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NotoSansKR-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NotoSansMyanmar-regular.fntdata"/><Relationship Id="rId14" Type="http://schemas.openxmlformats.org/officeDocument/2006/relationships/slide" Target="slides/slide8.xml"/><Relationship Id="rId58" Type="http://schemas.openxmlformats.org/officeDocument/2006/relationships/font" Target="fonts/NotoSansKR-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b694ac2af_4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sz="1500">
                <a:solidFill>
                  <a:schemeClr val="dk1"/>
                </a:solidFill>
              </a:rPr>
              <a:t>금융권은 개인정보보호법과 신용정보법의 적용을 받고 있습니다. 개인정보보호에 있어서 개인정보보법과 신용정보법은 일반법과 특별법의 관계에 있습니다. 이는 신용정보법 제3조의2에 명확하게 규정되어 있습니다. 따라서 개인신용정보에 대해서는 신용정보법을 우선적용하고, 신용정보법에서 규정되어 있지 않은 사항은 개인정보보호법을 적용합니다. 이에 개인정보보호법이 개정됨에 따라 영향을 받게된 신용정보법도 중간중간 소개하겠습니다.</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500">
                <a:solidFill>
                  <a:schemeClr val="dk1"/>
                </a:solidFill>
              </a:rPr>
              <a:t>신용정보법 15조제2항에 따르면 신용정보회사등이 개인신용정보를 수집하는 때에는 해당 신용정보주체의 동의를 받아야 합니다. 다만, 다음 각 호의 어느 하나에 해당하는 경우에는 그러하지 아니하다라 명시되어 있고, 여기서 제1호가 개인정보 보호법 제 15조제1항제2호부터 제7호까지의 어느 하나에 해당하는 경우라 명시되어있는데, 개보법 15조는 이번 개정으로 코로나19등 공중위생을 위해 긴급히 필요한경우  동의없이 개인정보를 수집할 수 있는 경우가 늘어남에 따라 신용정보회사등도 신용정보주체의 동의를 받지않아도 되는 경우가 늘어났음을 확인할 수 있습니다.</a:t>
            </a:r>
            <a:endParaRPr sz="1500"/>
          </a:p>
        </p:txBody>
      </p:sp>
      <p:sp>
        <p:nvSpPr>
          <p:cNvPr id="278" name="Google Shape;278;g29b694ac2af_4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b694ac2af_1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ko-KR" sz="1500">
                <a:solidFill>
                  <a:schemeClr val="dk1"/>
                </a:solidFill>
              </a:rPr>
              <a:t>2. 개인정보 전송요구권 설명드리겠습니다.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데이터 수집, 유통이 증가하는 현재의 상황에서는 정보주체가 본인의 개인정보를 주도적으로 유통, 활용하는데 있어서, 권리를 보장받기 어려웠습니다.</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또한 금융, 공공분야에서 마이데이터 사업을 도입함에 따라서 새로운 환경에 알맞은 법제정의 필요성이 증가했습니다.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즉, 개인정보 전송요구권은 정보주체의 데이터활용과 금융,공공 분야에서의 마이데이터 사업을 개선하고자 개정되었습니다.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구체적인 개정내역으로는 정보주체가 개인정보처리자에게 본인의 개인정보를 전송할권리와</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전송기관의 개인정보 전송허가입니다.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2024년 3월 15일 시행 예정인 개인정보 전송요구권 등에 대한 시행령 개정안은 올해 하반기 중 추가로 입법예고될 예정입니다.</a:t>
            </a:r>
            <a:endParaRPr sz="1500">
              <a:solidFill>
                <a:schemeClr val="dk1"/>
              </a:solidFill>
            </a:endParaRPr>
          </a:p>
          <a:p>
            <a:pPr indent="0" lvl="0" marL="0" rtl="0" algn="l">
              <a:lnSpc>
                <a:spcPct val="100000"/>
              </a:lnSpc>
              <a:spcBef>
                <a:spcPts val="0"/>
              </a:spcBef>
              <a:spcAft>
                <a:spcPts val="0"/>
              </a:spcAft>
              <a:buSzPts val="1100"/>
              <a:buNone/>
            </a:pPr>
            <a:r>
              <a:t/>
            </a:r>
            <a:endParaRPr sz="1500"/>
          </a:p>
        </p:txBody>
      </p:sp>
      <p:sp>
        <p:nvSpPr>
          <p:cNvPr id="296" name="Google Shape;296;g29b694ac2af_1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b694ac2af_6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ko-KR" sz="1500"/>
              <a:t>그림을 보시면, 개인정보 전송요구권을 통해 데이터 전송이 확대됨을 확인하실 수 있습니다.</a:t>
            </a:r>
            <a:endParaRPr sz="1500"/>
          </a:p>
          <a:p>
            <a:pPr indent="0" lvl="0" marL="0" rtl="0" algn="l">
              <a:lnSpc>
                <a:spcPct val="115000"/>
              </a:lnSpc>
              <a:spcBef>
                <a:spcPts val="0"/>
              </a:spcBef>
              <a:spcAft>
                <a:spcPts val="0"/>
              </a:spcAft>
              <a:buClr>
                <a:schemeClr val="dk1"/>
              </a:buClr>
              <a:buSzPts val="1100"/>
              <a:buFont typeface="Arial"/>
              <a:buNone/>
            </a:pPr>
            <a:r>
              <a:t/>
            </a:r>
            <a:endParaRPr sz="1500"/>
          </a:p>
          <a:p>
            <a:pPr indent="0" lvl="0" marL="0" rtl="0" algn="l">
              <a:lnSpc>
                <a:spcPct val="115000"/>
              </a:lnSpc>
              <a:spcBef>
                <a:spcPts val="0"/>
              </a:spcBef>
              <a:spcAft>
                <a:spcPts val="0"/>
              </a:spcAft>
              <a:buClr>
                <a:schemeClr val="dk1"/>
              </a:buClr>
              <a:buSzPts val="1100"/>
              <a:buFont typeface="Arial"/>
              <a:buNone/>
            </a:pPr>
            <a:r>
              <a:rPr lang="ko-KR" sz="1500"/>
              <a:t>24년3월 전까지는 개인정보전송기관에서 - 수신기관, 관리전문기관으로의 개인정보 전송은 금지되어있습니다.</a:t>
            </a:r>
            <a:endParaRPr sz="1500"/>
          </a:p>
          <a:p>
            <a:pPr indent="0" lvl="0" marL="0" rtl="0" algn="l">
              <a:lnSpc>
                <a:spcPct val="115000"/>
              </a:lnSpc>
              <a:spcBef>
                <a:spcPts val="0"/>
              </a:spcBef>
              <a:spcAft>
                <a:spcPts val="0"/>
              </a:spcAft>
              <a:buClr>
                <a:schemeClr val="dk1"/>
              </a:buClr>
              <a:buSzPts val="1100"/>
              <a:buFont typeface="Arial"/>
              <a:buNone/>
            </a:pPr>
            <a:r>
              <a:rPr lang="ko-KR" sz="1500"/>
              <a:t>그러나 개정이후로는 개인정보 전송일 활성화될 것입니다.</a:t>
            </a:r>
            <a:endParaRPr sz="1500"/>
          </a:p>
          <a:p>
            <a:pPr indent="0" lvl="0" marL="0" rtl="0" algn="l">
              <a:lnSpc>
                <a:spcPct val="115000"/>
              </a:lnSpc>
              <a:spcBef>
                <a:spcPts val="0"/>
              </a:spcBef>
              <a:spcAft>
                <a:spcPts val="0"/>
              </a:spcAft>
              <a:buClr>
                <a:schemeClr val="dk1"/>
              </a:buClr>
              <a:buSzPts val="1100"/>
              <a:buFont typeface="Arial"/>
              <a:buNone/>
            </a:pPr>
            <a:r>
              <a:rPr lang="ko-KR" sz="1500"/>
              <a:t>이를 토대로 개인정보전송, 개인정보 관리전문기관과 같은 새로운 시장이 열릴 것을 기대하고있습니다.</a:t>
            </a:r>
            <a:endParaRPr sz="1500"/>
          </a:p>
          <a:p>
            <a:pPr indent="0" lvl="0" marL="0" rtl="0" algn="l">
              <a:lnSpc>
                <a:spcPct val="100000"/>
              </a:lnSpc>
              <a:spcBef>
                <a:spcPts val="0"/>
              </a:spcBef>
              <a:spcAft>
                <a:spcPts val="0"/>
              </a:spcAft>
              <a:buSzPts val="1100"/>
              <a:buNone/>
            </a:pPr>
            <a:r>
              <a:t/>
            </a:r>
            <a:endParaRPr sz="1500"/>
          </a:p>
        </p:txBody>
      </p:sp>
      <p:sp>
        <p:nvSpPr>
          <p:cNvPr id="319" name="Google Shape;319;g29b694ac2af_6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9b694ac2af_6_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정보주체의 본인 개인정보를 자신에게 전송할 것을 요구함에 있어, 용이하도록 하는 법안입니다.</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요청 조건은 정보주체의 요청 등이 있으며, 요구 가능 대상자로는 대표적으로 개인정보 전문기관이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구체적인 법률 신설로는 개인정보를 자신에게 전송을 요구하는경우 가능한 조건에 대하여 기재되어있습니다.</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정보주체의 요청, 계약체결 이행, 공익목적, 분석 가공 되지 않은 개인정보, 정보처리장치에 처리되어있는것 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개정안 요구 가능 대상자의 구체적 대상으로는</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개인정보관리 전문기관과 안전조치를 이행하며 대통령령으로 정하는 자가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기타사항의 범위, 방법 등은 대통령령으로 정합니다.</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p:txBody>
      </p:sp>
      <p:sp>
        <p:nvSpPr>
          <p:cNvPr id="346" name="Google Shape;346;g29b694ac2af_6_6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b694ac2af_6_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개인정보관리 전문기관 유관 법조항입니다.</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전문기관의 수행업무와 지정취소 기준이 포함되어있습니다.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수행업무의 구체적 내용으로는 개인정보의 전송 요구권 행사 지원, 개인정보 전송시스템의 구축 및 표준화 및 관리ㆍ분석, 대통령령으로 정하는 업무가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지정취소 기준으로는 거짓이나 부정한 방법으로 지정받은경우, 지정요건 미비가 있습니다.</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p:txBody>
      </p:sp>
      <p:sp>
        <p:nvSpPr>
          <p:cNvPr id="359" name="Google Shape;359;g29b694ac2af_6_7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193ac6ed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ko-KR" sz="1500">
                <a:solidFill>
                  <a:schemeClr val="dk1"/>
                </a:solidFill>
              </a:rPr>
              <a:t>개인정보보호위원회의 개인정보 지원 플랫폼 유관 법조항입니다. 개인정보 전송에대하여 전송, 철회 내역등 정보주체의 권리보장을 목적으로 하고있습니다.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개인정보 전송 지원 플랫폼에서 제공해야하는 것으로는</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개인정보관리 전문기관 현황 및 전송 가능한 개인정보 항목 목록, 개인정보 전송 요구 및 철회내역, 이력관리 지원등이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관리 감독과 전송지원 플랫폼의 구축의 자세한 사항은 대통령령으로 정합니다.</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p:txBody>
      </p:sp>
      <p:sp>
        <p:nvSpPr>
          <p:cNvPr id="372" name="Google Shape;372;g26193ac6ed3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b694ac2af_6_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500">
                <a:solidFill>
                  <a:schemeClr val="dk1"/>
                </a:solidFill>
              </a:rPr>
              <a:t>개인정보 전송요구권은 개인정보보호법과 신용정보법 모두에게 연관되어있습니다. </a:t>
            </a:r>
            <a:endParaRPr sz="1500">
              <a:solidFill>
                <a:schemeClr val="dk1"/>
              </a:solidFill>
            </a:endParaRPr>
          </a:p>
          <a:p>
            <a:pPr indent="0" lvl="0" marL="0" rtl="0" algn="l">
              <a:lnSpc>
                <a:spcPct val="100000"/>
              </a:lnSpc>
              <a:spcBef>
                <a:spcPts val="0"/>
              </a:spcBef>
              <a:spcAft>
                <a:spcPts val="0"/>
              </a:spcAft>
              <a:buSzPts val="1100"/>
              <a:buNone/>
            </a:pPr>
            <a:r>
              <a:rPr lang="ko-KR" sz="1500">
                <a:solidFill>
                  <a:schemeClr val="dk1"/>
                </a:solidFill>
              </a:rPr>
              <a:t>특별법 우선원칙에 따라 개인신용정보에 대해서는 신용정보법을 우선적용합니다. </a:t>
            </a:r>
            <a:endParaRPr sz="1500">
              <a:solidFill>
                <a:schemeClr val="dk1"/>
              </a:solidFill>
            </a:endParaRPr>
          </a:p>
          <a:p>
            <a:pPr indent="0" lvl="0" marL="0" rtl="0" algn="l">
              <a:lnSpc>
                <a:spcPct val="100000"/>
              </a:lnSpc>
              <a:spcBef>
                <a:spcPts val="0"/>
              </a:spcBef>
              <a:spcAft>
                <a:spcPts val="0"/>
              </a:spcAft>
              <a:buSzPts val="1100"/>
              <a:buNone/>
            </a:pPr>
            <a:r>
              <a:rPr lang="ko-KR" sz="1500">
                <a:solidFill>
                  <a:schemeClr val="dk1"/>
                </a:solidFill>
              </a:rPr>
              <a:t>신용정보법에서 규정되어 있지 않은 사항은 개인정보보호법을 적용받게 됩니다.</a:t>
            </a:r>
            <a:endParaRPr sz="1500">
              <a:solidFill>
                <a:schemeClr val="dk1"/>
              </a:solidFill>
            </a:endParaRPr>
          </a:p>
          <a:p>
            <a:pPr indent="0" lvl="0" marL="0" rtl="0" algn="l">
              <a:lnSpc>
                <a:spcPct val="100000"/>
              </a:lnSpc>
              <a:spcBef>
                <a:spcPts val="0"/>
              </a:spcBef>
              <a:spcAft>
                <a:spcPts val="0"/>
              </a:spcAft>
              <a:buSzPts val="1100"/>
              <a:buNone/>
            </a:pPr>
            <a:r>
              <a:rPr lang="ko-KR" sz="1500">
                <a:solidFill>
                  <a:schemeClr val="dk1"/>
                </a:solidFill>
              </a:rPr>
              <a:t> </a:t>
            </a:r>
            <a:endParaRPr sz="1500">
              <a:solidFill>
                <a:schemeClr val="dk1"/>
              </a:solidFill>
            </a:endParaRPr>
          </a:p>
          <a:p>
            <a:pPr indent="0" lvl="0" marL="0" rtl="0" algn="l">
              <a:lnSpc>
                <a:spcPct val="100000"/>
              </a:lnSpc>
              <a:spcBef>
                <a:spcPts val="0"/>
              </a:spcBef>
              <a:spcAft>
                <a:spcPts val="0"/>
              </a:spcAft>
              <a:buSzPts val="1100"/>
              <a:buNone/>
            </a:pPr>
            <a:r>
              <a:rPr lang="ko-KR" sz="1500">
                <a:solidFill>
                  <a:schemeClr val="dk1"/>
                </a:solidFill>
              </a:rPr>
              <a:t>두법의 구분사항으로는 크게 요구주체, 전송요구권 행사 상대방, 전송방법 등이 있습니다.</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a:p>
            <a:pPr indent="0" lvl="0" marL="0" rtl="0" algn="l">
              <a:lnSpc>
                <a:spcPct val="100000"/>
              </a:lnSpc>
              <a:spcBef>
                <a:spcPts val="0"/>
              </a:spcBef>
              <a:spcAft>
                <a:spcPts val="0"/>
              </a:spcAft>
              <a:buSzPts val="1100"/>
              <a:buNone/>
            </a:pPr>
            <a:r>
              <a:rPr lang="ko-KR" sz="1500">
                <a:solidFill>
                  <a:schemeClr val="dk1"/>
                </a:solidFill>
              </a:rPr>
              <a:t>추가적으로 대상정보요건의 자세사항은 개인정보법 제35조의2 1항과 신용정보법 제33조의2 2항을 참고하시면 됩니다.</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p:txBody>
      </p:sp>
      <p:sp>
        <p:nvSpPr>
          <p:cNvPr id="386" name="Google Shape;386;g29b694ac2af_6_7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6193ac6ed3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자동화된 의사결정 정보주체 권리 신설입니다.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AI 시스템이 도입되면서 이전과 다른 개인정보활용이 발생하고 있습니다.</a:t>
            </a:r>
            <a:br>
              <a:rPr lang="ko-KR" sz="1500">
                <a:solidFill>
                  <a:schemeClr val="dk1"/>
                </a:solidFill>
              </a:rPr>
            </a:br>
            <a:br>
              <a:rPr lang="ko-KR" sz="1500">
                <a:solidFill>
                  <a:schemeClr val="dk1"/>
                </a:solidFill>
              </a:rPr>
            </a:br>
            <a:r>
              <a:rPr lang="ko-KR" sz="1500">
                <a:solidFill>
                  <a:schemeClr val="dk1"/>
                </a:solidFill>
              </a:rPr>
              <a:t> 하지만 인공지능은 개인정보가 포함된 대량의 데이터를 수집하고 처리하는 과정에서 정보주체의 개별동의를 받거나 사전동의를 받는 것은 쉽지 않습니다.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이러한 문제점을 보완하기위해 개정되었습니다.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2024년 3월 15일 시행 예정인 자동화된 결정에 대한 정보주체의 권리 등에 대한 시행령 개정안은 올해 하반기 중 추가로 입법예고될 예정입니다.</a:t>
            </a:r>
            <a:endParaRPr sz="1500">
              <a:solidFill>
                <a:schemeClr val="dk1"/>
              </a:solidFill>
            </a:endParaRPr>
          </a:p>
          <a:p>
            <a:pPr indent="0" lvl="0" marL="0" rtl="0" algn="l">
              <a:lnSpc>
                <a:spcPct val="100000"/>
              </a:lnSpc>
              <a:spcBef>
                <a:spcPts val="0"/>
              </a:spcBef>
              <a:spcAft>
                <a:spcPts val="0"/>
              </a:spcAft>
              <a:buSzPts val="1100"/>
              <a:buNone/>
            </a:pPr>
            <a:r>
              <a:t/>
            </a:r>
            <a:endParaRPr sz="1500"/>
          </a:p>
        </p:txBody>
      </p:sp>
      <p:sp>
        <p:nvSpPr>
          <p:cNvPr id="394" name="Google Shape;394;g26193ac6ed3_2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61b52efb5d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자동화된 의사결정 정보주체 권리 신설입니다.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AI 시스템이 도입되면서 이전과 다른 개인정보활용이 발생하고 있습니다.</a:t>
            </a:r>
            <a:br>
              <a:rPr lang="ko-KR" sz="1500">
                <a:solidFill>
                  <a:schemeClr val="dk1"/>
                </a:solidFill>
              </a:rPr>
            </a:br>
            <a:br>
              <a:rPr lang="ko-KR" sz="1500">
                <a:solidFill>
                  <a:schemeClr val="dk1"/>
                </a:solidFill>
              </a:rPr>
            </a:br>
            <a:r>
              <a:rPr lang="ko-KR" sz="1500">
                <a:solidFill>
                  <a:schemeClr val="dk1"/>
                </a:solidFill>
              </a:rPr>
              <a:t> 하지만 인공지능은 개인정보가 포함된 대량의 데이터를 수집하고 처리하는 과정에서 정보주체의 개별동의를 받거나 사전동의를 받는 것은 쉽지 않습니다.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이러한 문제점을 보완하기위해 개정되었습니다.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2024년 3월 15일 시행 예정인 자동화된 결정에 대한 정보주체의 권리 등에 대한 시행령 개정안은 올해 하반기 중 추가로 입법예고될 예정입니다.</a:t>
            </a:r>
            <a:endParaRPr sz="1500">
              <a:solidFill>
                <a:schemeClr val="dk1"/>
              </a:solidFill>
            </a:endParaRPr>
          </a:p>
          <a:p>
            <a:pPr indent="0" lvl="0" marL="0" rtl="0" algn="l">
              <a:lnSpc>
                <a:spcPct val="100000"/>
              </a:lnSpc>
              <a:spcBef>
                <a:spcPts val="0"/>
              </a:spcBef>
              <a:spcAft>
                <a:spcPts val="0"/>
              </a:spcAft>
              <a:buSzPts val="1100"/>
              <a:buNone/>
            </a:pPr>
            <a:r>
              <a:t/>
            </a:r>
            <a:endParaRPr sz="1500"/>
          </a:p>
        </p:txBody>
      </p:sp>
      <p:sp>
        <p:nvSpPr>
          <p:cNvPr id="416" name="Google Shape;416;g261b52efb5d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61b52efb5d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자동화된 의사결정 정보주체 권리 신설입니다.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AI 시스템이 도입되면서 이전과 다른 개인정보활용이 발생하고 있습니다.</a:t>
            </a:r>
            <a:br>
              <a:rPr lang="ko-KR" sz="1500">
                <a:solidFill>
                  <a:schemeClr val="dk1"/>
                </a:solidFill>
              </a:rPr>
            </a:br>
            <a:br>
              <a:rPr lang="ko-KR" sz="1500">
                <a:solidFill>
                  <a:schemeClr val="dk1"/>
                </a:solidFill>
              </a:rPr>
            </a:br>
            <a:r>
              <a:rPr lang="ko-KR" sz="1500">
                <a:solidFill>
                  <a:schemeClr val="dk1"/>
                </a:solidFill>
              </a:rPr>
              <a:t> 하지만 인공지능은 개인정보가 포함된 대량의 데이터를 수집하고 처리하는 과정에서 정보주체의 개별동의를 받거나 사전동의를 받는 것은 쉽지 않습니다.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이러한 문제점을 보완하기위해 개정되었습니다.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2024년 3월 15일 시행 예정인 자동화된 결정에 대한 정보주체의 권리 등에 대한 시행령 개정안은 올해 하반기 중 추가로 입법예고될 예정입니다.</a:t>
            </a:r>
            <a:endParaRPr sz="1500">
              <a:solidFill>
                <a:schemeClr val="dk1"/>
              </a:solidFill>
            </a:endParaRPr>
          </a:p>
          <a:p>
            <a:pPr indent="0" lvl="0" marL="0" rtl="0" algn="l">
              <a:lnSpc>
                <a:spcPct val="100000"/>
              </a:lnSpc>
              <a:spcBef>
                <a:spcPts val="0"/>
              </a:spcBef>
              <a:spcAft>
                <a:spcPts val="0"/>
              </a:spcAft>
              <a:buSzPts val="1100"/>
              <a:buNone/>
            </a:pPr>
            <a:r>
              <a:t/>
            </a:r>
            <a:endParaRPr sz="1500"/>
          </a:p>
        </p:txBody>
      </p:sp>
      <p:sp>
        <p:nvSpPr>
          <p:cNvPr id="427" name="Google Shape;427;g261b52efb5d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1b52efb5d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자동화된 의사결정 정보주체 권리 신설입니다.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AI 시스템이 도입되면서 이전과 다른 개인정보활용이 발생하고 있습니다.</a:t>
            </a:r>
            <a:br>
              <a:rPr lang="ko-KR" sz="1500">
                <a:solidFill>
                  <a:schemeClr val="dk1"/>
                </a:solidFill>
              </a:rPr>
            </a:br>
            <a:br>
              <a:rPr lang="ko-KR" sz="1500">
                <a:solidFill>
                  <a:schemeClr val="dk1"/>
                </a:solidFill>
              </a:rPr>
            </a:br>
            <a:r>
              <a:rPr lang="ko-KR" sz="1500">
                <a:solidFill>
                  <a:schemeClr val="dk1"/>
                </a:solidFill>
              </a:rPr>
              <a:t> 하지만 인공지능은 개인정보가 포함된 대량의 데이터를 수집하고 처리하는 과정에서 정보주체의 개별동의를 받거나 사전동의를 받는 것은 쉽지 않습니다.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이러한 문제점을 보완하기위해 개정되었습니다.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2024년 3월 15일 시행 예정인 자동화된 결정에 대한 정보주체의 권리 등에 대한 시행령 개정안은 올해 하반기 중 추가로 입법예고될 예정입니다.</a:t>
            </a:r>
            <a:endParaRPr sz="1500">
              <a:solidFill>
                <a:schemeClr val="dk1"/>
              </a:solidFill>
            </a:endParaRPr>
          </a:p>
          <a:p>
            <a:pPr indent="0" lvl="0" marL="0" rtl="0" algn="l">
              <a:lnSpc>
                <a:spcPct val="100000"/>
              </a:lnSpc>
              <a:spcBef>
                <a:spcPts val="0"/>
              </a:spcBef>
              <a:spcAft>
                <a:spcPts val="0"/>
              </a:spcAft>
              <a:buSzPts val="1100"/>
              <a:buNone/>
            </a:pPr>
            <a:r>
              <a:t/>
            </a:r>
            <a:endParaRPr sz="1500"/>
          </a:p>
        </p:txBody>
      </p:sp>
      <p:sp>
        <p:nvSpPr>
          <p:cNvPr id="438" name="Google Shape;438;g261b52efb5d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6193ac6ed3_2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500"/>
              <a:t>만14세 미만 아동의경우 본인의 개인정보활용에 제한적이었습니다.</a:t>
            </a:r>
            <a:endParaRPr sz="1500"/>
          </a:p>
          <a:p>
            <a:pPr indent="0" lvl="0" marL="0" rtl="0" algn="l">
              <a:lnSpc>
                <a:spcPct val="100000"/>
              </a:lnSpc>
              <a:spcBef>
                <a:spcPts val="0"/>
              </a:spcBef>
              <a:spcAft>
                <a:spcPts val="0"/>
              </a:spcAft>
              <a:buSzPts val="1100"/>
              <a:buNone/>
            </a:pPr>
            <a:r>
              <a:rPr lang="ko-KR" sz="1500"/>
              <a:t>그러한 점에서 22조개정안은 만14세미만의 아동의 개인정보 권한을 보호하며 구체적인 기준을 제시합니다.</a:t>
            </a:r>
            <a:endParaRPr sz="1500"/>
          </a:p>
        </p:txBody>
      </p:sp>
      <p:sp>
        <p:nvSpPr>
          <p:cNvPr id="448" name="Google Shape;448;g26193ac6ed3_2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61b52efb5d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자동화된 의사결정 정보주체 권리 신설입니다.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AI 시스템이 도입되면서 이전과 다른 개인정보활용이 발생하고 있습니다.</a:t>
            </a:r>
            <a:br>
              <a:rPr lang="ko-KR" sz="1500">
                <a:solidFill>
                  <a:schemeClr val="dk1"/>
                </a:solidFill>
              </a:rPr>
            </a:br>
            <a:br>
              <a:rPr lang="ko-KR" sz="1500">
                <a:solidFill>
                  <a:schemeClr val="dk1"/>
                </a:solidFill>
              </a:rPr>
            </a:br>
            <a:r>
              <a:rPr lang="ko-KR" sz="1500">
                <a:solidFill>
                  <a:schemeClr val="dk1"/>
                </a:solidFill>
              </a:rPr>
              <a:t> 하지만 인공지능은 개인정보가 포함된 대량의 데이터를 수집하고 처리하는 과정에서 정보주체의 개별동의를 받거나 사전동의를 받는 것은 쉽지 않습니다.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이러한 문제점을 보완하기위해 개정되었습니다.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2024년 3월 15일 시행 예정인 자동화된 결정에 대한 정보주체의 권리 등에 대한 시행령 개정안은 올해 하반기 중 추가로 입법예고될 예정입니다.</a:t>
            </a:r>
            <a:endParaRPr sz="1500">
              <a:solidFill>
                <a:schemeClr val="dk1"/>
              </a:solidFill>
            </a:endParaRPr>
          </a:p>
          <a:p>
            <a:pPr indent="0" lvl="0" marL="0" rtl="0" algn="l">
              <a:lnSpc>
                <a:spcPct val="100000"/>
              </a:lnSpc>
              <a:spcBef>
                <a:spcPts val="0"/>
              </a:spcBef>
              <a:spcAft>
                <a:spcPts val="0"/>
              </a:spcAft>
              <a:buSzPts val="1100"/>
              <a:buNone/>
            </a:pPr>
            <a:r>
              <a:t/>
            </a:r>
            <a:endParaRPr sz="1500"/>
          </a:p>
        </p:txBody>
      </p:sp>
      <p:sp>
        <p:nvSpPr>
          <p:cNvPr id="471" name="Google Shape;471;g261b52efb5d_1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61b52efb5d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자동화된 의사결정 정보주체 권리 신설입니다.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AI 시스템이 도입되면서 이전과 다른 개인정보활용이 발생하고 있습니다.</a:t>
            </a:r>
            <a:br>
              <a:rPr lang="ko-KR" sz="1500">
                <a:solidFill>
                  <a:schemeClr val="dk1"/>
                </a:solidFill>
              </a:rPr>
            </a:br>
            <a:br>
              <a:rPr lang="ko-KR" sz="1500">
                <a:solidFill>
                  <a:schemeClr val="dk1"/>
                </a:solidFill>
              </a:rPr>
            </a:br>
            <a:r>
              <a:rPr lang="ko-KR" sz="1500">
                <a:solidFill>
                  <a:schemeClr val="dk1"/>
                </a:solidFill>
              </a:rPr>
              <a:t> 하지만 인공지능은 개인정보가 포함된 대량의 데이터를 수집하고 처리하는 과정에서 정보주체의 개별동의를 받거나 사전동의를 받는 것은 쉽지 않습니다.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이러한 문제점을 보완하기위해 개정되었습니다.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2024년 3월 15일 시행 예정인 자동화된 결정에 대한 정보주체의 권리 등에 대한 시행령 개정안은 올해 하반기 중 추가로 입법예고될 예정입니다.</a:t>
            </a:r>
            <a:endParaRPr sz="1500">
              <a:solidFill>
                <a:schemeClr val="dk1"/>
              </a:solidFill>
            </a:endParaRPr>
          </a:p>
          <a:p>
            <a:pPr indent="0" lvl="0" marL="0" rtl="0" algn="l">
              <a:lnSpc>
                <a:spcPct val="100000"/>
              </a:lnSpc>
              <a:spcBef>
                <a:spcPts val="0"/>
              </a:spcBef>
              <a:spcAft>
                <a:spcPts val="0"/>
              </a:spcAft>
              <a:buSzPts val="1100"/>
              <a:buNone/>
            </a:pPr>
            <a:r>
              <a:t/>
            </a:r>
            <a:endParaRPr sz="1500"/>
          </a:p>
        </p:txBody>
      </p:sp>
      <p:sp>
        <p:nvSpPr>
          <p:cNvPr id="482" name="Google Shape;482;g261b52efb5d_1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61b52efb5d_1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자동화된 의사결정 정보주체 권리 신설입니다.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AI 시스템이 도입되면서 이전과 다른 개인정보활용이 발생하고 있습니다.</a:t>
            </a:r>
            <a:br>
              <a:rPr lang="ko-KR" sz="1500">
                <a:solidFill>
                  <a:schemeClr val="dk1"/>
                </a:solidFill>
              </a:rPr>
            </a:br>
            <a:br>
              <a:rPr lang="ko-KR" sz="1500">
                <a:solidFill>
                  <a:schemeClr val="dk1"/>
                </a:solidFill>
              </a:rPr>
            </a:br>
            <a:r>
              <a:rPr lang="ko-KR" sz="1500">
                <a:solidFill>
                  <a:schemeClr val="dk1"/>
                </a:solidFill>
              </a:rPr>
              <a:t> 하지만 인공지능은 개인정보가 포함된 대량의 데이터를 수집하고 처리하는 과정에서 정보주체의 개별동의를 받거나 사전동의를 받는 것은 쉽지 않습니다.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이러한 문제점을 보완하기위해 개정되었습니다.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2024년 3월 15일 시행 예정인 자동화된 결정에 대한 정보주체의 권리 등에 대한 시행령 개정안은 올해 하반기 중 추가로 입법예고될 예정입니다.</a:t>
            </a:r>
            <a:endParaRPr sz="1500">
              <a:solidFill>
                <a:schemeClr val="dk1"/>
              </a:solidFill>
            </a:endParaRPr>
          </a:p>
          <a:p>
            <a:pPr indent="0" lvl="0" marL="0" rtl="0" algn="l">
              <a:lnSpc>
                <a:spcPct val="100000"/>
              </a:lnSpc>
              <a:spcBef>
                <a:spcPts val="0"/>
              </a:spcBef>
              <a:spcAft>
                <a:spcPts val="0"/>
              </a:spcAft>
              <a:buSzPts val="1100"/>
              <a:buNone/>
            </a:pPr>
            <a:r>
              <a:t/>
            </a:r>
            <a:endParaRPr sz="1500"/>
          </a:p>
        </p:txBody>
      </p:sp>
      <p:sp>
        <p:nvSpPr>
          <p:cNvPr id="494" name="Google Shape;494;g261b52efb5d_1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193ac6ed3_2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500"/>
              <a:t>과거 정보주체에게 직접 개인정보수집을 하던 환경에서, 현재는 정보주체 이외의 자에게도 정보수집이 기술적으로 가능한 환경이 되었습니다.</a:t>
            </a:r>
            <a:endParaRPr sz="1500"/>
          </a:p>
          <a:p>
            <a:pPr indent="0" lvl="0" marL="0" rtl="0" algn="l">
              <a:lnSpc>
                <a:spcPct val="100000"/>
              </a:lnSpc>
              <a:spcBef>
                <a:spcPts val="0"/>
              </a:spcBef>
              <a:spcAft>
                <a:spcPts val="0"/>
              </a:spcAft>
              <a:buSzPts val="1100"/>
              <a:buNone/>
            </a:pPr>
            <a:r>
              <a:rPr lang="ko-KR" sz="1500"/>
              <a:t>이러한 점에서 정보주체의 권한을 보호하기위해 개인정보 이용 제공 내역 대상을 확대 하는 개정안입니다.</a:t>
            </a:r>
            <a:endParaRPr sz="1500"/>
          </a:p>
        </p:txBody>
      </p:sp>
      <p:sp>
        <p:nvSpPr>
          <p:cNvPr id="505" name="Google Shape;505;g26193ac6ed3_2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b694ac2af_2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ko-KR" sz="1500"/>
              <a:t>먼저 개정취지로 개인정보처리방침</a:t>
            </a:r>
            <a:r>
              <a:rPr lang="ko-KR" sz="1500"/>
              <a:t>은 개인정보처리자의 개인정보 처리 현황을 일목요연하게 파악할 수 있도록 정보주체에게 고지하는 중요 법적 안내사항입니다.</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ko-KR" sz="1500"/>
              <a:t>개인정보처리방침 상 고지내용 추가와 적절하지 않은 개인정보처리방침에 대한 평가와 개선업무의 법적 근거 마련 필요합니다.</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ko-KR" sz="1500"/>
              <a:t>이에 해당하는 신설조항으로 제30조의2 개인정보 처리방침의 평가 및 개선권고 조항이 있습니다. </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ko-KR" sz="1500"/>
              <a:t>제1항에서 보호위원회의 평가결과 개선이 필요하다고 인정하는 경우 제61조 제2항, 개인정보처리 실태의 개선을 권고할 수 있습니다.</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527" name="Google Shape;527;g29b694ac2af_2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9b694ac2af_3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t>개인정보처리방침의 평가 및 개선권고 관련 시행령 개정 확인사항으로써 개인정보 처리방침 평가 대상자 선정 기준, 5가지가 개정되었습니다.</a:t>
            </a:r>
            <a:endParaRPr sz="1400"/>
          </a:p>
          <a:p>
            <a:pPr indent="0" lvl="0" marL="0" rtl="0" algn="l">
              <a:lnSpc>
                <a:spcPct val="100000"/>
              </a:lnSpc>
              <a:spcBef>
                <a:spcPts val="0"/>
              </a:spcBef>
              <a:spcAft>
                <a:spcPts val="0"/>
              </a:spcAft>
              <a:buSzPts val="1100"/>
              <a:buNone/>
            </a:pPr>
            <a:r>
              <a:rPr b="1" lang="ko-KR" sz="1400"/>
              <a:t>유형 및 매출액, 민감정보 처리 등의 규모, 방식, 그리고 위반사항 발생여부 등을 기준</a:t>
            </a:r>
            <a:r>
              <a:rPr lang="ko-KR" sz="1400"/>
              <a:t>으로 선정하였습니다.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개인정보 처리방침 평가 기준으로 내용의 적정성, 이해의 용이성, 접근성등으로 이루어지며 내용의 적정성으로 개인정보 처리 근거, 정보주체의 권리 보장 등 법에서 개인정보 처리방침에 포함하도록 규정하고 있는 사항을 구체적이고 적정하게 수립하였는지 여부를 판닪합니다.</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이해의 용이성은 개인정보 처리방침을 명확하고 알기 쉬운 언어로 정보주체가 이해하기 쉽게 수립하였는지 여부를 판단하며</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접근성으로 개인정보 처리방침을 정보주체가 쉽게 확인할 수 있도록 접근성을 확보하여 공개하고 있는지 여부  등이 개정되었습니다.</a:t>
            </a:r>
            <a:endParaRPr sz="1400"/>
          </a:p>
        </p:txBody>
      </p:sp>
      <p:sp>
        <p:nvSpPr>
          <p:cNvPr id="554" name="Google Shape;554;g29b694ac2af_3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1b52efb5d_1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t>개인정보처리방침의 평가 및 개선권고 관련 시행령 개정 확인사항으로써 개인정보 처리방침 평가 대상자 선정 기준, 5가지가 개정되었습니다.</a:t>
            </a:r>
            <a:endParaRPr sz="1400"/>
          </a:p>
          <a:p>
            <a:pPr indent="0" lvl="0" marL="0" rtl="0" algn="l">
              <a:lnSpc>
                <a:spcPct val="100000"/>
              </a:lnSpc>
              <a:spcBef>
                <a:spcPts val="0"/>
              </a:spcBef>
              <a:spcAft>
                <a:spcPts val="0"/>
              </a:spcAft>
              <a:buSzPts val="1100"/>
              <a:buNone/>
            </a:pPr>
            <a:r>
              <a:rPr b="1" lang="ko-KR" sz="1400"/>
              <a:t>유형 및 매출액, 민감정보 처리 등의 규모, 방식, 그리고 위반사항 발생여부 등을 기준</a:t>
            </a:r>
            <a:r>
              <a:rPr lang="ko-KR" sz="1400"/>
              <a:t>으로 선정하였습니다.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개인정보 처리방침 평가 기준으로 내용의 적정성, 이해의 용이성, 접근성등으로 이루어지며 내용의 적정성으로 개인정보 처리 근거, 정보주체의 권리 보장 등 법에서 개인정보 처리방침에 포함하도록 규정하고 있는 사항을 구체적이고 적정하게 수립하였는지 여부를 판닪합니다.</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이해의 용이성은 개인정보 처리방침을 명확하고 알기 쉬운 언어로 정보주체가 이해하기 쉽게 수립하였는지 여부를 판단하며</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접근성으로 개인정보 처리방침을 정보주체가 쉽게 확인할 수 있도록 접근성을 확보하여 공개하고 있는지 여부  등이 개정되었습니다.</a:t>
            </a:r>
            <a:endParaRPr sz="1400"/>
          </a:p>
        </p:txBody>
      </p:sp>
      <p:sp>
        <p:nvSpPr>
          <p:cNvPr id="577" name="Google Shape;577;g261b52efb5d_1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9b694ac2af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500"/>
              <a:t>업무위탁과 재위탁에 대한 관리감독의 규정을 명확화 하였습니다.</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ko-KR" sz="1500"/>
              <a:t>개정 취지 및 필요성으로 </a:t>
            </a:r>
            <a:endParaRPr sz="1500"/>
          </a:p>
          <a:p>
            <a:pPr indent="0" lvl="0" marL="0" rtl="0" algn="l">
              <a:lnSpc>
                <a:spcPct val="100000"/>
              </a:lnSpc>
              <a:spcBef>
                <a:spcPts val="0"/>
              </a:spcBef>
              <a:spcAft>
                <a:spcPts val="0"/>
              </a:spcAft>
              <a:buSzPts val="1100"/>
              <a:buNone/>
            </a:pPr>
            <a:r>
              <a:rPr lang="ko-KR" sz="1500"/>
              <a:t>- 개인정보 처리 업무위탁 발생 시 재위탁업무가 빈번하게 발생함에도 수탁자와 재위탁자에 범위와 법적 적용사항이 불명확했었고</a:t>
            </a:r>
            <a:endParaRPr sz="1500"/>
          </a:p>
          <a:p>
            <a:pPr indent="0" lvl="0" marL="0" rtl="0" algn="l">
              <a:lnSpc>
                <a:spcPct val="100000"/>
              </a:lnSpc>
              <a:spcBef>
                <a:spcPts val="0"/>
              </a:spcBef>
              <a:spcAft>
                <a:spcPts val="0"/>
              </a:spcAft>
              <a:buSzPts val="1100"/>
              <a:buNone/>
            </a:pPr>
            <a:r>
              <a:rPr lang="ko-KR" sz="1500"/>
              <a:t>- 재위탁 사항에 대한 위탁자의 책임 강화 필요했습니다.</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ko-KR" sz="1500"/>
              <a:t>해당 개정 법정 사항으로 제26조 업무위탁에 따른 개인정보의 처리 제한의 제2항과 신설된 제6항이 있습니다.</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ko-KR" sz="1500"/>
              <a:t>수탁자가 위탁받은 업무와 관련하여 개인정보를 처리하는 과정에서 위법시에 </a:t>
            </a:r>
            <a:r>
              <a:rPr b="1" lang="ko-KR" sz="1500"/>
              <a:t>손해배상책임에 대해 수탁자를 개인정보처리자의 소속 직원으로 보도록 지정하였습니다</a:t>
            </a:r>
            <a:r>
              <a:rPr lang="ko-KR" sz="1500"/>
              <a:t>.</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t/>
            </a:r>
            <a:endParaRPr/>
          </a:p>
        </p:txBody>
      </p:sp>
      <p:sp>
        <p:nvSpPr>
          <p:cNvPr id="584" name="Google Shape;584;g29b694ac2af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b694ac2af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500"/>
              <a:t>개인정보 보호법 이전에 개인정보란 무엇인지 간략하게 설명하겠습니다. 개인정보 보호법 제2조 정의에 의하면 개인정보란 살아 있는 개인에 관한 정보로서, 개인을 알아볼 수 있는 정보 이거나, 다른 정보와 쉽게 결합하여 알아 볼 수 있는 정보, 가명처리함으로써 특정 개인을 알아볼 수 없도록 한 가명정보 이 3가지에 해당하는 정보를 말합니다</a:t>
            </a:r>
            <a:r>
              <a:rPr lang="ko-KR"/>
              <a:t>.</a:t>
            </a:r>
            <a:endParaRPr/>
          </a:p>
        </p:txBody>
      </p:sp>
      <p:sp>
        <p:nvSpPr>
          <p:cNvPr id="125" name="Google Shape;125;g29b694ac2af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6181f05ee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500"/>
              <a:t>주요개정내용으로써 공개, 동의등을 통해 수탁자와 재위탁자를 명확화 하는 내용들이 있습니다. </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ko-KR" sz="1500"/>
              <a:t>또한 수탁자의 경우에도 법 위반에 대한 책임이 있는 범위에서 과징금, 과태료, 형벌 등을 적용할 수 있도록 개정하였습니다.</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ko-KR" sz="1500"/>
              <a:t>정리하자면, 개인정보처리위탁 대상과 수탁사의 법적 준수조건 그리고 위탁사의 수탁사 관리감독 요구등이 확대/강화 되었습니다.</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ko-KR" sz="1500"/>
              <a:t>또한 제 26조 제8항이 신설되며 개인정보처리자를 수탁사로 명확화하는 많은 조항들을 준용하도록 하였습니다.</a:t>
            </a:r>
            <a:endParaRPr sz="1500"/>
          </a:p>
        </p:txBody>
      </p:sp>
      <p:sp>
        <p:nvSpPr>
          <p:cNvPr id="620" name="Google Shape;620;g26181f05ee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9b694ac2af_4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sz="1500">
                <a:solidFill>
                  <a:schemeClr val="dk1"/>
                </a:solidFill>
              </a:rPr>
              <a:t>신용정보법 17조제1항에 따르면 신용정보회사등은 제3자에게 신용정보 처리 업무를 위탁할 수 있습니다. 이 경우 개인신용정보의 처리 위탁에 대해서는 개인정보 보호법 제26조제1항부터 제3항까지의 규정을 준용한다 명시되어 있는데, 개보법 제26조제2항이 이번에 개정됨에 따라 신용정보회사등은 원래 수탁자만 정보주체에게 공개하여야 했다면, 개정된 이후엔 수탁자뿐 아니라 재수탁, 재재수탁 등 모든 수탁자를 공개하도록 개정되었습니다. </a:t>
            </a:r>
            <a:endParaRPr sz="1500"/>
          </a:p>
        </p:txBody>
      </p:sp>
      <p:sp>
        <p:nvSpPr>
          <p:cNvPr id="637" name="Google Shape;637;g29b694ac2af_4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9b694ac2af_3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500"/>
              <a:t>영상정보처리기기의 설치 및 운영 제한 조항 개정 및 신설입니다.</a:t>
            </a:r>
            <a:endParaRPr sz="1500"/>
          </a:p>
          <a:p>
            <a:pPr indent="0" lvl="0" marL="0" rtl="0" algn="l">
              <a:lnSpc>
                <a:spcPct val="100000"/>
              </a:lnSpc>
              <a:spcBef>
                <a:spcPts val="0"/>
              </a:spcBef>
              <a:spcAft>
                <a:spcPts val="0"/>
              </a:spcAft>
              <a:buSzPts val="1100"/>
              <a:buNone/>
            </a:pPr>
            <a:r>
              <a:rPr lang="ko-KR" sz="1500"/>
              <a:t>개정 취지 및 필요성으로 </a:t>
            </a:r>
            <a:endParaRPr sz="1500"/>
          </a:p>
          <a:p>
            <a:pPr indent="0" lvl="0" marL="0" rtl="0" algn="l">
              <a:lnSpc>
                <a:spcPct val="100000"/>
              </a:lnSpc>
              <a:spcBef>
                <a:spcPts val="0"/>
              </a:spcBef>
              <a:spcAft>
                <a:spcPts val="0"/>
              </a:spcAft>
              <a:buSzPts val="1100"/>
              <a:buNone/>
            </a:pPr>
            <a:r>
              <a:rPr lang="ko-KR" sz="1500"/>
              <a:t>- 고정형 영상정보처리기기(CCTV) 뿐만 아니라 자율주행차, 드론 등 다양한 형태의 이동형 영상정보처리기기의 사용 증가되어</a:t>
            </a:r>
            <a:endParaRPr sz="1500"/>
          </a:p>
          <a:p>
            <a:pPr indent="0" lvl="0" marL="0" rtl="0" algn="l">
              <a:lnSpc>
                <a:spcPct val="100000"/>
              </a:lnSpc>
              <a:spcBef>
                <a:spcPts val="0"/>
              </a:spcBef>
              <a:spcAft>
                <a:spcPts val="0"/>
              </a:spcAft>
              <a:buSzPts val="1100"/>
              <a:buNone/>
            </a:pPr>
            <a:r>
              <a:rPr lang="ko-KR" sz="1500"/>
              <a:t>- 다가오는 모빌리티 시대, 신산업 육성을 위한 이동형 기기 운영 기준 및 법적 근거 마련이 필요했고</a:t>
            </a:r>
            <a:endParaRPr sz="1500"/>
          </a:p>
          <a:p>
            <a:pPr indent="0" lvl="0" marL="0" rtl="0" algn="l">
              <a:lnSpc>
                <a:spcPct val="100000"/>
              </a:lnSpc>
              <a:spcBef>
                <a:spcPts val="0"/>
              </a:spcBef>
              <a:spcAft>
                <a:spcPts val="0"/>
              </a:spcAft>
              <a:buSzPts val="1100"/>
              <a:buNone/>
            </a:pPr>
            <a:r>
              <a:rPr lang="ko-KR" sz="1500"/>
              <a:t>- 고정형 영상정보처리기기 설치 예외 규정의 추가가 이루어졌습니다.</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ko-KR" sz="1500"/>
              <a:t>해당 개정법령으로 제25조의2 이동형 영상정보처리기기의 운영제한이 있으며 공개된 장소에서 이동형 영상정보처리기기로 사람 또는 그 사람과 관련된 사물의 영상을 촬영할 수 없도록 개정하였습니다.</a:t>
            </a:r>
            <a:endParaRPr sz="1500"/>
          </a:p>
        </p:txBody>
      </p:sp>
      <p:sp>
        <p:nvSpPr>
          <p:cNvPr id="660" name="Google Shape;660;g29b694ac2af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181f05ee0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t>주요 개정내용으로써 opt-in, 촬영사실 표시규정등이 있으며</a:t>
            </a:r>
            <a:endParaRPr sz="1400"/>
          </a:p>
          <a:p>
            <a:pPr indent="0" lvl="0" marL="0" rtl="0" algn="l">
              <a:lnSpc>
                <a:spcPct val="100000"/>
              </a:lnSpc>
              <a:spcBef>
                <a:spcPts val="0"/>
              </a:spcBef>
              <a:spcAft>
                <a:spcPts val="0"/>
              </a:spcAft>
              <a:buSzPts val="1100"/>
              <a:buNone/>
            </a:pPr>
            <a:r>
              <a:rPr lang="ko-KR" sz="1400"/>
              <a:t>이때 </a:t>
            </a:r>
            <a:r>
              <a:rPr b="1" lang="ko-KR" sz="1400"/>
              <a:t>opt-in의 기조란 </a:t>
            </a:r>
            <a:r>
              <a:rPr b="1" lang="ko-KR" sz="1500">
                <a:solidFill>
                  <a:srgbClr val="374151"/>
                </a:solidFill>
                <a:highlight>
                  <a:srgbClr val="F7F7F8"/>
                </a:highlight>
              </a:rPr>
              <a:t>사용자에게 특정 기능을 사용하거나 개인정보를 수집하는 등의 활동에 대해 명시적 동의를 얻는 opt-in 절차의 원칙</a:t>
            </a:r>
            <a:r>
              <a:rPr lang="ko-KR" sz="1500">
                <a:solidFill>
                  <a:srgbClr val="374151"/>
                </a:solidFill>
                <a:highlight>
                  <a:srgbClr val="F7F7F8"/>
                </a:highlight>
              </a:rPr>
              <a:t>을 의미합니다.</a:t>
            </a:r>
            <a:endParaRPr sz="1500">
              <a:solidFill>
                <a:srgbClr val="374151"/>
              </a:solidFill>
              <a:highlight>
                <a:srgbClr val="F7F7F8"/>
              </a:highlight>
            </a:endParaRPr>
          </a:p>
          <a:p>
            <a:pPr indent="0" lvl="0" marL="0" rtl="0" algn="l">
              <a:lnSpc>
                <a:spcPct val="100000"/>
              </a:lnSpc>
              <a:spcBef>
                <a:spcPts val="0"/>
              </a:spcBef>
              <a:spcAft>
                <a:spcPts val="0"/>
              </a:spcAft>
              <a:buSzPts val="1100"/>
              <a:buNone/>
            </a:pPr>
            <a:r>
              <a:t/>
            </a:r>
            <a:endParaRPr sz="1500">
              <a:solidFill>
                <a:srgbClr val="374151"/>
              </a:solidFill>
              <a:highlight>
                <a:srgbClr val="F7F7F8"/>
              </a:highlight>
            </a:endParaRPr>
          </a:p>
          <a:p>
            <a:pPr indent="0" lvl="0" marL="0" rtl="0" algn="l">
              <a:lnSpc>
                <a:spcPct val="100000"/>
              </a:lnSpc>
              <a:spcBef>
                <a:spcPts val="0"/>
              </a:spcBef>
              <a:spcAft>
                <a:spcPts val="0"/>
              </a:spcAft>
              <a:buSzPts val="1100"/>
              <a:buNone/>
            </a:pPr>
            <a:r>
              <a:rPr lang="ko-KR" sz="1500">
                <a:solidFill>
                  <a:srgbClr val="374151"/>
                </a:solidFill>
                <a:highlight>
                  <a:srgbClr val="F7F7F8"/>
                </a:highlight>
              </a:rPr>
              <a:t>따라서 이를 통해 경찰,소방 등 공공기관의 업무 목적 상 사용하는 바디캠 등에 대해 업무 활용 시 운영 기준 마련 및 적용이 필요합니다.</a:t>
            </a:r>
            <a:endParaRPr sz="1500">
              <a:solidFill>
                <a:srgbClr val="374151"/>
              </a:solidFill>
              <a:highlight>
                <a:srgbClr val="F7F7F8"/>
              </a:highlight>
            </a:endParaRPr>
          </a:p>
        </p:txBody>
      </p:sp>
      <p:sp>
        <p:nvSpPr>
          <p:cNvPr id="691" name="Google Shape;691;g26181f05ee0_1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61b52efb5d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t>주요 개정내용으로써 opt-in, 촬영사실 표시규정등이 있으며</a:t>
            </a:r>
            <a:endParaRPr sz="1400"/>
          </a:p>
          <a:p>
            <a:pPr indent="0" lvl="0" marL="0" rtl="0" algn="l">
              <a:lnSpc>
                <a:spcPct val="100000"/>
              </a:lnSpc>
              <a:spcBef>
                <a:spcPts val="0"/>
              </a:spcBef>
              <a:spcAft>
                <a:spcPts val="0"/>
              </a:spcAft>
              <a:buSzPts val="1100"/>
              <a:buNone/>
            </a:pPr>
            <a:r>
              <a:rPr lang="ko-KR" sz="1400"/>
              <a:t>이때 </a:t>
            </a:r>
            <a:r>
              <a:rPr b="1" lang="ko-KR" sz="1400"/>
              <a:t>opt-in의 기조란 </a:t>
            </a:r>
            <a:r>
              <a:rPr b="1" lang="ko-KR" sz="1500">
                <a:solidFill>
                  <a:srgbClr val="374151"/>
                </a:solidFill>
                <a:highlight>
                  <a:srgbClr val="F7F7F8"/>
                </a:highlight>
              </a:rPr>
              <a:t>사용자에게 특정 기능을 사용하거나 개인정보를 수집하는 등의 활동에 대해 명시적 동의를 얻는 opt-in 절차의 원칙</a:t>
            </a:r>
            <a:r>
              <a:rPr lang="ko-KR" sz="1500">
                <a:solidFill>
                  <a:srgbClr val="374151"/>
                </a:solidFill>
                <a:highlight>
                  <a:srgbClr val="F7F7F8"/>
                </a:highlight>
              </a:rPr>
              <a:t>을 의미합니다.</a:t>
            </a:r>
            <a:endParaRPr sz="1500">
              <a:solidFill>
                <a:srgbClr val="374151"/>
              </a:solidFill>
              <a:highlight>
                <a:srgbClr val="F7F7F8"/>
              </a:highlight>
            </a:endParaRPr>
          </a:p>
          <a:p>
            <a:pPr indent="0" lvl="0" marL="0" rtl="0" algn="l">
              <a:lnSpc>
                <a:spcPct val="100000"/>
              </a:lnSpc>
              <a:spcBef>
                <a:spcPts val="0"/>
              </a:spcBef>
              <a:spcAft>
                <a:spcPts val="0"/>
              </a:spcAft>
              <a:buSzPts val="1100"/>
              <a:buNone/>
            </a:pPr>
            <a:r>
              <a:t/>
            </a:r>
            <a:endParaRPr sz="1500">
              <a:solidFill>
                <a:srgbClr val="374151"/>
              </a:solidFill>
              <a:highlight>
                <a:srgbClr val="F7F7F8"/>
              </a:highlight>
            </a:endParaRPr>
          </a:p>
          <a:p>
            <a:pPr indent="0" lvl="0" marL="0" rtl="0" algn="l">
              <a:lnSpc>
                <a:spcPct val="100000"/>
              </a:lnSpc>
              <a:spcBef>
                <a:spcPts val="0"/>
              </a:spcBef>
              <a:spcAft>
                <a:spcPts val="0"/>
              </a:spcAft>
              <a:buSzPts val="1100"/>
              <a:buNone/>
            </a:pPr>
            <a:r>
              <a:rPr lang="ko-KR" sz="1500">
                <a:solidFill>
                  <a:srgbClr val="374151"/>
                </a:solidFill>
                <a:highlight>
                  <a:srgbClr val="F7F7F8"/>
                </a:highlight>
              </a:rPr>
              <a:t>따라서 이를 통해 경찰,소방 등 공공기관의 업무 목적 상 사용하는 바디캠 등에 대해 업무 활용 시 운영 기준 마련 및 적용이 필요합니다.</a:t>
            </a:r>
            <a:endParaRPr sz="1500">
              <a:solidFill>
                <a:srgbClr val="374151"/>
              </a:solidFill>
              <a:highlight>
                <a:srgbClr val="F7F7F8"/>
              </a:highlight>
            </a:endParaRPr>
          </a:p>
        </p:txBody>
      </p:sp>
      <p:sp>
        <p:nvSpPr>
          <p:cNvPr id="711" name="Google Shape;711;g261b52efb5d_1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61b52efb5d_1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t>주요 개정내용으로써 opt-in, 촬영사실 표시규정등이 있으며</a:t>
            </a:r>
            <a:endParaRPr sz="1400"/>
          </a:p>
          <a:p>
            <a:pPr indent="0" lvl="0" marL="0" rtl="0" algn="l">
              <a:lnSpc>
                <a:spcPct val="100000"/>
              </a:lnSpc>
              <a:spcBef>
                <a:spcPts val="0"/>
              </a:spcBef>
              <a:spcAft>
                <a:spcPts val="0"/>
              </a:spcAft>
              <a:buSzPts val="1100"/>
              <a:buNone/>
            </a:pPr>
            <a:r>
              <a:rPr lang="ko-KR" sz="1400"/>
              <a:t>이때 </a:t>
            </a:r>
            <a:r>
              <a:rPr b="1" lang="ko-KR" sz="1400"/>
              <a:t>opt-in의 기조란 </a:t>
            </a:r>
            <a:r>
              <a:rPr b="1" lang="ko-KR" sz="1500">
                <a:solidFill>
                  <a:srgbClr val="374151"/>
                </a:solidFill>
                <a:highlight>
                  <a:srgbClr val="F7F7F8"/>
                </a:highlight>
              </a:rPr>
              <a:t>사용자에게 특정 기능을 사용하거나 개인정보를 수집하는 등의 활동에 대해 명시적 동의를 얻는 opt-in 절차의 원칙</a:t>
            </a:r>
            <a:r>
              <a:rPr lang="ko-KR" sz="1500">
                <a:solidFill>
                  <a:srgbClr val="374151"/>
                </a:solidFill>
                <a:highlight>
                  <a:srgbClr val="F7F7F8"/>
                </a:highlight>
              </a:rPr>
              <a:t>을 의미합니다.</a:t>
            </a:r>
            <a:endParaRPr sz="1500">
              <a:solidFill>
                <a:srgbClr val="374151"/>
              </a:solidFill>
              <a:highlight>
                <a:srgbClr val="F7F7F8"/>
              </a:highlight>
            </a:endParaRPr>
          </a:p>
          <a:p>
            <a:pPr indent="0" lvl="0" marL="0" rtl="0" algn="l">
              <a:lnSpc>
                <a:spcPct val="100000"/>
              </a:lnSpc>
              <a:spcBef>
                <a:spcPts val="0"/>
              </a:spcBef>
              <a:spcAft>
                <a:spcPts val="0"/>
              </a:spcAft>
              <a:buSzPts val="1100"/>
              <a:buNone/>
            </a:pPr>
            <a:r>
              <a:t/>
            </a:r>
            <a:endParaRPr sz="1500">
              <a:solidFill>
                <a:srgbClr val="374151"/>
              </a:solidFill>
              <a:highlight>
                <a:srgbClr val="F7F7F8"/>
              </a:highlight>
            </a:endParaRPr>
          </a:p>
          <a:p>
            <a:pPr indent="0" lvl="0" marL="0" rtl="0" algn="l">
              <a:lnSpc>
                <a:spcPct val="100000"/>
              </a:lnSpc>
              <a:spcBef>
                <a:spcPts val="0"/>
              </a:spcBef>
              <a:spcAft>
                <a:spcPts val="0"/>
              </a:spcAft>
              <a:buSzPts val="1100"/>
              <a:buNone/>
            </a:pPr>
            <a:r>
              <a:rPr lang="ko-KR" sz="1500">
                <a:solidFill>
                  <a:srgbClr val="374151"/>
                </a:solidFill>
                <a:highlight>
                  <a:srgbClr val="F7F7F8"/>
                </a:highlight>
              </a:rPr>
              <a:t>따라서 이를 통해 경찰,소방 등 공공기관의 업무 목적 상 사용하는 바디캠 등에 대해 업무 활용 시 운영 기준 마련 및 적용이 필요합니다.</a:t>
            </a:r>
            <a:endParaRPr sz="1500">
              <a:solidFill>
                <a:srgbClr val="374151"/>
              </a:solidFill>
              <a:highlight>
                <a:srgbClr val="F7F7F8"/>
              </a:highlight>
            </a:endParaRPr>
          </a:p>
        </p:txBody>
      </p:sp>
      <p:sp>
        <p:nvSpPr>
          <p:cNvPr id="720" name="Google Shape;720;g261b52efb5d_1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9b694ac2af_2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t>다음은 제59조제3호와 제28조제1항 개정안입니다. </a:t>
            </a:r>
            <a:endParaRPr sz="1400"/>
          </a:p>
          <a:p>
            <a:pPr indent="0" lvl="0" marL="0" rtl="0" algn="l">
              <a:lnSpc>
                <a:spcPct val="100000"/>
              </a:lnSpc>
              <a:spcBef>
                <a:spcPts val="0"/>
              </a:spcBef>
              <a:spcAft>
                <a:spcPts val="0"/>
              </a:spcAft>
              <a:buSzPts val="1100"/>
              <a:buNone/>
            </a:pPr>
            <a:r>
              <a:rPr lang="ko-KR" sz="1400"/>
              <a:t>개인정보취급자에 대한 관리감독 강화에 앞서 개인정보의 불법 사적 이용은 중대한 범죄행위로 기존 법에는 명확한 처벌 근거가 부족하였습니다. 이에따라 개인정보의 사적 목적 이용 금지 및 개인정보 취급자의 관리감독을 강화하기 위해 제59조제3호(금지행위), 제28조제1항(개인정보취급자에 대한 감독)을 개정하였습니다. 제59조제3호 금지행위 규정에 정당한 권한 없이 허용된 권한을 초과하여 타인의 개인정보를 </a:t>
            </a:r>
            <a:r>
              <a:rPr lang="ko-KR" sz="1400" u="sng"/>
              <a:t>“이용”하는 행위를 추가</a:t>
            </a:r>
            <a:r>
              <a:rPr lang="ko-KR" sz="1400"/>
              <a:t>하였고, 제28조제1항 개인정보취급자의 범위 지정 시 </a:t>
            </a:r>
            <a:r>
              <a:rPr lang="ko-KR" sz="1400" u="sng"/>
              <a:t>“최소한으로 제한”</a:t>
            </a:r>
            <a:r>
              <a:rPr lang="ko-KR" sz="1400"/>
              <a:t>하도록 개정하였습니다. </a:t>
            </a:r>
            <a:endParaRPr sz="1400"/>
          </a:p>
        </p:txBody>
      </p:sp>
      <p:sp>
        <p:nvSpPr>
          <p:cNvPr id="728" name="Google Shape;728;g29b694ac2af_2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6193ac6ed3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300">
                <a:solidFill>
                  <a:schemeClr val="dk1"/>
                </a:solidFill>
              </a:rPr>
              <a:t>다음은 제34조 개정안입니다.  </a:t>
            </a:r>
            <a:endParaRPr sz="1300">
              <a:solidFill>
                <a:schemeClr val="dk1"/>
              </a:solidFill>
            </a:endParaRPr>
          </a:p>
          <a:p>
            <a:pPr indent="0" lvl="0" marL="0" rtl="0" algn="l">
              <a:lnSpc>
                <a:spcPct val="100000"/>
              </a:lnSpc>
              <a:spcBef>
                <a:spcPts val="0"/>
              </a:spcBef>
              <a:spcAft>
                <a:spcPts val="0"/>
              </a:spcAft>
              <a:buSzPts val="1100"/>
              <a:buNone/>
            </a:pPr>
            <a:r>
              <a:rPr lang="ko-KR" sz="1300">
                <a:solidFill>
                  <a:schemeClr val="dk1"/>
                </a:solidFill>
              </a:rPr>
              <a:t>일반규정과 특례규정의 유출 통지⠂신고 규정이 달라 현장에서의 혼란을 야기하는 문제와 다른 방식으로 유출 통지⠂신고를 해야 하는 문제가 발생하였습니다. 이에 따라 제34조 개정을 통해 개인정보 유출 통지 및 신고 메뉴얼을 개선하였습니다. </a:t>
            </a:r>
            <a:endParaRPr sz="1300">
              <a:solidFill>
                <a:schemeClr val="dk1"/>
              </a:solidFill>
            </a:endParaRPr>
          </a:p>
          <a:p>
            <a:pPr indent="0" lvl="0" marL="0" rtl="0" algn="l">
              <a:lnSpc>
                <a:spcPct val="100000"/>
              </a:lnSpc>
              <a:spcBef>
                <a:spcPts val="0"/>
              </a:spcBef>
              <a:spcAft>
                <a:spcPts val="0"/>
              </a:spcAft>
              <a:buSzPts val="1100"/>
              <a:buNone/>
            </a:pPr>
            <a:r>
              <a:rPr lang="ko-KR" sz="1300">
                <a:solidFill>
                  <a:schemeClr val="dk1"/>
                </a:solidFill>
              </a:rPr>
              <a:t>주요 개정 내용에는 통지의 경우 개인정보가 유출되었음을 알게 되었을 때에는 72시간 이내에 정보주체에게 알리도록 기준을 일원화하였습니다. 단, 일정한 사유에 해당하는 경우에는 사유 해소 후 통지가 가능하도록 보완할 수 있습니다. 신고의 경우  ①1천명 이상 유출되었거나, ②민감정보·고유식별정보가 1건 이상 유출 또는 ③외부로부터의 불법적인 접근의 경우 72시간 이내에 신고로 개선되었습니다. 단, 천재지변이나 그 밖에 부득이한 사유로 인하여 72시간이내에 신고하기 곤란한 경우에는 해당 사유 해소 후 신고할 수 있습니다. </a:t>
            </a:r>
            <a:endParaRPr sz="1300">
              <a:solidFill>
                <a:schemeClr val="dk1"/>
              </a:solidFill>
            </a:endParaRPr>
          </a:p>
          <a:p>
            <a:pPr indent="0" lvl="0" marL="0" rtl="0" algn="l">
              <a:lnSpc>
                <a:spcPct val="100000"/>
              </a:lnSpc>
              <a:spcBef>
                <a:spcPts val="0"/>
              </a:spcBef>
              <a:spcAft>
                <a:spcPts val="0"/>
              </a:spcAft>
              <a:buSzPts val="1100"/>
              <a:buNone/>
            </a:pPr>
            <a:r>
              <a:rPr lang="ko-KR" sz="1300">
                <a:solidFill>
                  <a:schemeClr val="dk1"/>
                </a:solidFill>
              </a:rPr>
              <a:t>   </a:t>
            </a:r>
            <a:endParaRPr sz="13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738" name="Google Shape;738;g26193ac6ed3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9b694ac2af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t>다음은 제63조 개정안입니다. </a:t>
            </a:r>
            <a:endParaRPr sz="1400"/>
          </a:p>
          <a:p>
            <a:pPr indent="0" lvl="0" marL="0" rtl="0" algn="l">
              <a:lnSpc>
                <a:spcPct val="100000"/>
              </a:lnSpc>
              <a:spcBef>
                <a:spcPts val="0"/>
              </a:spcBef>
              <a:spcAft>
                <a:spcPts val="0"/>
              </a:spcAft>
              <a:buSzPts val="1100"/>
              <a:buNone/>
            </a:pPr>
            <a:r>
              <a:rPr lang="ko-KR" sz="1400"/>
              <a:t>공공기관의 개인정보보호 활동에 대한 자료제출 요구 및 예방 차원의 활동에 관한 보호위원회의 위상 강화를 위해 제63조를 개정하였습니다. 제63조제3항 개정을 통해 보호위원회는 중앙행정기관, 지방자치단체 및 행정권한을 가지거나 위임 또는 위탁 받은 공공기관의 장에게 중대한 개인정보 침해사고가 발생한 경우 대응을 위해 협조를 요청할 수 있고, 제63조제5항 개정을 통해  자료제출 요구, 검사 절차 및 방법에 관한 필요 사항은 보호위원회가 정하여 고시할 수 있습니다. 기존 제63조제8항은 제6항으로 변경되었고 기존 제63조제9항은 제7항으로 변경되었습니다.    </a:t>
            </a:r>
            <a:endParaRPr sz="1400"/>
          </a:p>
        </p:txBody>
      </p:sp>
      <p:sp>
        <p:nvSpPr>
          <p:cNvPr id="754" name="Google Shape;754;g29b694ac2af_2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9b694ac2af_7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t>다음은 제63조의2 개정안입니다. </a:t>
            </a:r>
            <a:endParaRPr sz="1400"/>
          </a:p>
          <a:p>
            <a:pPr indent="0" lvl="0" marL="0" rtl="0" algn="l">
              <a:lnSpc>
                <a:spcPct val="100000"/>
              </a:lnSpc>
              <a:spcBef>
                <a:spcPts val="0"/>
              </a:spcBef>
              <a:spcAft>
                <a:spcPts val="0"/>
              </a:spcAft>
              <a:buSzPts val="1100"/>
              <a:buNone/>
            </a:pPr>
            <a:r>
              <a:rPr lang="ko-KR" sz="1400"/>
              <a:t>개인정보 침해사고의 발생 위험성이 높고 효과적인 대응이 필요한 경우 침해를 예방할 수 있는 근거 마련하기 위해 제63조의2를 신설하였습니다.  </a:t>
            </a:r>
            <a:endParaRPr sz="1400"/>
          </a:p>
          <a:p>
            <a:pPr indent="0" lvl="0" marL="0" rtl="0" algn="l">
              <a:lnSpc>
                <a:spcPct val="100000"/>
              </a:lnSpc>
              <a:spcBef>
                <a:spcPts val="0"/>
              </a:spcBef>
              <a:spcAft>
                <a:spcPts val="0"/>
              </a:spcAft>
              <a:buClr>
                <a:schemeClr val="dk1"/>
              </a:buClr>
              <a:buSzPts val="1100"/>
              <a:buFont typeface="Arial"/>
              <a:buNone/>
            </a:pPr>
            <a:r>
              <a:rPr lang="ko-KR" sz="1400">
                <a:solidFill>
                  <a:schemeClr val="dk1"/>
                </a:solidFill>
              </a:rPr>
              <a:t>특히 주의깊게 보셔야 할 부분은 통보 시 10일 이내 해당 권고 수락 여부에 관하여 보호위원회에 통지해야 되는 부분입니다. </a:t>
            </a:r>
            <a:endParaRPr sz="1400">
              <a:solidFill>
                <a:schemeClr val="dk1"/>
              </a:solidFill>
            </a:endParaRPr>
          </a:p>
        </p:txBody>
      </p:sp>
      <p:sp>
        <p:nvSpPr>
          <p:cNvPr id="774" name="Google Shape;774;g29b694ac2af_7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b694ac2af_4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500"/>
              <a:t>개인정보보호법에서는 개인정보의 수집,이용,제공,보관,파기를 각 법령으로 다루고있습니다.</a:t>
            </a:r>
            <a:endParaRPr sz="1500"/>
          </a:p>
        </p:txBody>
      </p:sp>
      <p:sp>
        <p:nvSpPr>
          <p:cNvPr id="151" name="Google Shape;151;g29b694ac2af_4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6193ac6ed3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26193ac6ed3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solidFill>
                  <a:schemeClr val="dk1"/>
                </a:solidFill>
              </a:rPr>
              <a:t>다음은 가명정보 처리 제도 개선입니다.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기존 개인정보보호법에는 가명정보의 보유기간 지정과 파기의무에 대한 기준이 존재하지 않았습니다.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그렇기에 가명정보의 처리 기간에 대해 가명정보 처리 시 처리목적 등을 고려하여 처리기간을 </a:t>
            </a:r>
            <a:r>
              <a:rPr lang="ko-KR" sz="1500">
                <a:solidFill>
                  <a:schemeClr val="dk1"/>
                </a:solidFill>
              </a:rPr>
              <a:t>별도로 정할 수 있도록 하고</a:t>
            </a:r>
            <a:r>
              <a:rPr lang="ko-KR">
                <a:solidFill>
                  <a:schemeClr val="dk1"/>
                </a:solidFill>
              </a:rPr>
              <a:t>,</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가명정보를 파기할 경우에는 파기한 날부터 </a:t>
            </a:r>
            <a:r>
              <a:rPr lang="ko-KR" sz="1500">
                <a:solidFill>
                  <a:schemeClr val="dk1"/>
                </a:solidFill>
              </a:rPr>
              <a:t>3년</a:t>
            </a:r>
            <a:r>
              <a:rPr lang="ko-KR">
                <a:solidFill>
                  <a:schemeClr val="dk1"/>
                </a:solidFill>
              </a:rPr>
              <a:t> 이상 보관해야 한다는 것을 명확히 규정하여 가명정보 처리에 대한 관리를 강화했습니다.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 제28조의4(가명정보에 대한 안전조치의무 등)</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6193ac6ed3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solidFill>
                  <a:schemeClr val="dk1"/>
                </a:solidFill>
              </a:rPr>
              <a:t>다음은 분쟁조정 제도 강화입니다.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분쟁조정 제도는 크게 3가지 변경사항을 확인할 수 있습니다.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298450" lvl="0" marL="457200" rtl="0" algn="l">
              <a:lnSpc>
                <a:spcPct val="100000"/>
              </a:lnSpc>
              <a:spcBef>
                <a:spcPts val="0"/>
              </a:spcBef>
              <a:spcAft>
                <a:spcPts val="0"/>
              </a:spcAft>
              <a:buSzPts val="1100"/>
              <a:buAutoNum type="arabicPeriod"/>
            </a:pPr>
            <a:r>
              <a:rPr lang="ko-KR">
                <a:solidFill>
                  <a:schemeClr val="dk1"/>
                </a:solidFill>
              </a:rPr>
              <a:t>분쟁조정의 통지를 받은경우 특별한 사유가 없는 한 분쟁조정에 참여해야 하는 대상이 공공기관에서 모든 개인정보처리자로 확대되었습니다.</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ko-KR">
                <a:solidFill>
                  <a:schemeClr val="dk1"/>
                </a:solidFill>
              </a:rPr>
              <a:t>분쟁조정의 당사자가 개인정보 분쟁조정위원회로부터 조정안을 제시받은 날부터 15일 이내에 수락 여부를 알리지 아니할 경우 종전에는 조정을 거부한 것으로 간주하던 것을, 앞으로는 조정안을 수락한 것으로 간주하도록 분쟁조정제도를 개선하였습니다.</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ko-KR">
                <a:solidFill>
                  <a:schemeClr val="dk1"/>
                </a:solidFill>
              </a:rPr>
              <a:t>개인정보 분쟁조정위원회는 사실 확인이 필요한 경우에는 사무기구의 소속 공무원 등으로 하여금 사건과 관련된 장소에 출입하여 자료를 조사하거나 열람하게 할 수 있고, 관계 기관 등에 자료 또는 의견의 제출 등 필요한 협조를 요청할 수 있도록 권한을 강화하였습니다.</a:t>
            </a:r>
            <a:endParaRPr>
              <a:solidFill>
                <a:schemeClr val="dk1"/>
              </a:solidFill>
            </a:endParaRPr>
          </a:p>
          <a:p>
            <a:pPr indent="0" lvl="0" marL="0" rtl="0" algn="l">
              <a:lnSpc>
                <a:spcPct val="115000"/>
              </a:lnSpc>
              <a:spcBef>
                <a:spcPts val="1200"/>
              </a:spcBef>
              <a:spcAft>
                <a:spcPts val="0"/>
              </a:spcAft>
              <a:buSzPts val="1100"/>
              <a:buNone/>
            </a:pPr>
            <a:r>
              <a:t/>
            </a:r>
            <a:endParaRPr>
              <a:solidFill>
                <a:schemeClr val="dk1"/>
              </a:solidFill>
            </a:endParaRPr>
          </a:p>
          <a:p>
            <a:pPr indent="0" lvl="0" marL="0" rtl="0" algn="l">
              <a:lnSpc>
                <a:spcPct val="115000"/>
              </a:lnSpc>
              <a:spcBef>
                <a:spcPts val="1200"/>
              </a:spcBef>
              <a:spcAft>
                <a:spcPts val="1200"/>
              </a:spcAft>
              <a:buSzPts val="1100"/>
              <a:buNone/>
            </a:pPr>
            <a:r>
              <a:rPr lang="ko-KR">
                <a:solidFill>
                  <a:schemeClr val="dk1"/>
                </a:solidFill>
              </a:rPr>
              <a:t># 분쟁조정 관련 조항은 40조~50조의2 까지이며, 신설 관련 내용은 43, 45, 47조에 있음.</a:t>
            </a:r>
            <a:endParaRPr>
              <a:solidFill>
                <a:schemeClr val="dk1"/>
              </a:solidFill>
            </a:endParaRPr>
          </a:p>
        </p:txBody>
      </p:sp>
      <p:sp>
        <p:nvSpPr>
          <p:cNvPr id="814" name="Google Shape;814;g26193ac6ed3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193ac6ed3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solidFill>
                  <a:schemeClr val="dk1"/>
                </a:solidFill>
              </a:rPr>
              <a:t>종전에는 정보주체의 별도 동의가 있는 경우에만 개인정보를 국외로 이전할 수 있었습니다.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하지만 이젠 시대의 흐름에 맞게 앞으로는 개인정보가 이전되는 국가 또는 국제기구가 이 법에 따른 개인정보 보호 수준과 실질적으로 동등한 수준의 보호 수준을 갖추었다고 개인정보 보호위원회가 인정하는 경우 등에도 개인정보를 국외로 이전할 수 있도록 하여 국외 이전의 요건을 국제기준에 부합하도록 다양화 하였습니다.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오른쪽에 있는 5가지 조건만 부합한다면 이제 개인정보를 국외로 이전이 가능하다는 의미입니다.</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기존 동의가 있을 경우에만 가능했던 것보다는 훨씬 나아진 상황이죠.</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하지만 법적 규제가 풀린 만큼 ‘개인정보 국외 이전 중지 명령’ 조항 신설로 개인정보 보호가 취약한 지역으로의 개인정보 이전을 제한하였습니다.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 제28조의8(개인정보의 국외 이전)</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 제28조의9(개인정보의 국외 이전 중지 명령)</a:t>
            </a:r>
            <a:endParaRPr>
              <a:solidFill>
                <a:schemeClr val="dk1"/>
              </a:solidFill>
            </a:endParaRPr>
          </a:p>
        </p:txBody>
      </p:sp>
      <p:sp>
        <p:nvSpPr>
          <p:cNvPr id="829" name="Google Shape;829;g26193ac6ed3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6193ac6ed3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26193ac6ed3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solidFill>
                  <a:schemeClr val="dk1"/>
                </a:solidFill>
              </a:rPr>
              <a:t>과징금 규정 정비입니다.</a:t>
            </a:r>
            <a:endParaRPr sz="1400">
              <a:solidFill>
                <a:schemeClr val="dk1"/>
              </a:solidFill>
            </a:endParaRPr>
          </a:p>
          <a:p>
            <a:pPr indent="0" lvl="0" marL="0" rtl="0" algn="l">
              <a:lnSpc>
                <a:spcPct val="100000"/>
              </a:lnSpc>
              <a:spcBef>
                <a:spcPts val="0"/>
              </a:spcBef>
              <a:spcAft>
                <a:spcPts val="0"/>
              </a:spcAft>
              <a:buSzPts val="1100"/>
              <a:buNone/>
            </a:pPr>
            <a:r>
              <a:rPr lang="ko-KR" sz="1400">
                <a:solidFill>
                  <a:schemeClr val="dk1"/>
                </a:solidFill>
              </a:rPr>
              <a:t>개정 취지 및 필요성으로</a:t>
            </a:r>
            <a:endParaRPr sz="1400">
              <a:solidFill>
                <a:schemeClr val="dk1"/>
              </a:solidFill>
            </a:endParaRPr>
          </a:p>
          <a:p>
            <a:pPr indent="0" lvl="0" marL="0" rtl="0" algn="l">
              <a:lnSpc>
                <a:spcPct val="100000"/>
              </a:lnSpc>
              <a:spcBef>
                <a:spcPts val="0"/>
              </a:spcBef>
              <a:spcAft>
                <a:spcPts val="0"/>
              </a:spcAft>
              <a:buSzPts val="1100"/>
              <a:buNone/>
            </a:pPr>
            <a:r>
              <a:rPr lang="ko-KR" sz="1400">
                <a:solidFill>
                  <a:schemeClr val="dk1"/>
                </a:solidFill>
              </a:rPr>
              <a:t>- 경미한 위반사항까지도 형벌을 규정함으로써 개인정보 업무담당자의 과중한 부담 및 업무회피를 초래하였고</a:t>
            </a:r>
            <a:endParaRPr sz="1700">
              <a:solidFill>
                <a:schemeClr val="dk1"/>
              </a:solidFill>
            </a:endParaRPr>
          </a:p>
          <a:p>
            <a:pPr indent="0" lvl="0" marL="0" rtl="0" algn="l">
              <a:lnSpc>
                <a:spcPct val="100000"/>
              </a:lnSpc>
              <a:spcBef>
                <a:spcPts val="0"/>
              </a:spcBef>
              <a:spcAft>
                <a:spcPts val="0"/>
              </a:spcAft>
              <a:buSzPts val="1100"/>
              <a:buNone/>
            </a:pPr>
            <a:r>
              <a:rPr lang="ko-KR" sz="1700">
                <a:solidFill>
                  <a:schemeClr val="dk1"/>
                </a:solidFill>
              </a:rPr>
              <a:t>- </a:t>
            </a:r>
            <a:r>
              <a:rPr lang="ko-KR" sz="1400">
                <a:solidFill>
                  <a:schemeClr val="dk1"/>
                </a:solidFill>
              </a:rPr>
              <a:t>과징금의 경우 ‘위반행위 관련 매출액’의 3% 이하로 상한액을 정하고 있어 글로벌 입법 추세에 맞춘 실효성 제고 방안 필요했습니다</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ko-KR" sz="1400">
                <a:solidFill>
                  <a:schemeClr val="dk1"/>
                </a:solidFill>
              </a:rPr>
              <a:t>해당 주요 법률로써 제64조의2 과징금의 부과가 있으며</a:t>
            </a:r>
            <a:r>
              <a:rPr b="1" lang="ko-KR" sz="1400">
                <a:solidFill>
                  <a:schemeClr val="dk1"/>
                </a:solidFill>
              </a:rPr>
              <a:t> 전체 매출액의 100분의 3을 초과하지 아니하는 범위에서 과징금을 부과할 수 있고 매출액 산정이 어려운 경우 대통령령으로 정하는 경우에 20억원을 초과하지 않는 범위에서 과징금을 부과할 </a:t>
            </a:r>
            <a:r>
              <a:rPr lang="ko-KR" sz="1400">
                <a:solidFill>
                  <a:schemeClr val="dk1"/>
                </a:solidFill>
              </a:rPr>
              <a:t>수 있도록 개정되었습니다.</a:t>
            </a:r>
            <a:endParaRPr sz="14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6193ac6ed3_4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26193ac6ed3_4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t>과징금 기준금액 산정 그래프입니다.</a:t>
            </a:r>
            <a:endParaRPr sz="1400"/>
          </a:p>
          <a:p>
            <a:pPr indent="0" lvl="0" marL="0" rtl="0" algn="l">
              <a:lnSpc>
                <a:spcPct val="100000"/>
              </a:lnSpc>
              <a:spcBef>
                <a:spcPts val="0"/>
              </a:spcBef>
              <a:spcAft>
                <a:spcPts val="0"/>
              </a:spcAft>
              <a:buSzPts val="1100"/>
              <a:buNone/>
            </a:pPr>
            <a:r>
              <a:rPr lang="ko-KR" sz="1400"/>
              <a:t>제60조의2제2항에 따른 과징금 부과기준이 개정되었으며</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매우 중대한 위반행위 : 7억원 이상 18억원 이하</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중대한 위반행위 : 2억원 이상 7억원 미만</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보통 위반행위 : 5천만원 이상 2억원 미만</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약한 위반행위 : 5백만원 이상 5천만원 미만 으로 산정합니다.</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6193ac6ed3_4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g26193ac6ed3_4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t>과징금 면제 사항 입니다.</a:t>
            </a:r>
            <a:endParaRPr sz="1400"/>
          </a:p>
          <a:p>
            <a:pPr indent="-139700" lvl="0" marL="342900" rtl="0" algn="l">
              <a:lnSpc>
                <a:spcPct val="115000"/>
              </a:lnSpc>
              <a:spcBef>
                <a:spcPts val="0"/>
              </a:spcBef>
              <a:spcAft>
                <a:spcPts val="0"/>
              </a:spcAft>
              <a:buClr>
                <a:schemeClr val="dk1"/>
              </a:buClr>
              <a:buSzPts val="1100"/>
              <a:buFont typeface="Arial"/>
              <a:buNone/>
            </a:pPr>
            <a:r>
              <a:rPr lang="ko-KR" sz="1300">
                <a:solidFill>
                  <a:schemeClr val="dk1"/>
                </a:solidFill>
                <a:highlight>
                  <a:srgbClr val="FFFFFF"/>
                </a:highlight>
              </a:rPr>
              <a:t>1. 지급불능ㆍ지급정지 또는 자본잠식 등의 사유로 객관적으로 과징금을 낼 능력이 없다고 인정되는 경우</a:t>
            </a:r>
            <a:endParaRPr sz="1300">
              <a:solidFill>
                <a:schemeClr val="dk1"/>
              </a:solidFill>
              <a:highlight>
                <a:srgbClr val="FFFFFF"/>
              </a:highlight>
            </a:endParaRPr>
          </a:p>
          <a:p>
            <a:pPr indent="-139700" lvl="0" marL="342900" rtl="0" algn="l">
              <a:lnSpc>
                <a:spcPct val="115000"/>
              </a:lnSpc>
              <a:spcBef>
                <a:spcPts val="0"/>
              </a:spcBef>
              <a:spcAft>
                <a:spcPts val="0"/>
              </a:spcAft>
              <a:buClr>
                <a:schemeClr val="dk1"/>
              </a:buClr>
              <a:buSzPts val="1100"/>
              <a:buFont typeface="Arial"/>
              <a:buNone/>
            </a:pPr>
            <a:r>
              <a:rPr lang="ko-KR" sz="1300">
                <a:solidFill>
                  <a:schemeClr val="dk1"/>
                </a:solidFill>
                <a:highlight>
                  <a:srgbClr val="FFFFFF"/>
                </a:highlight>
              </a:rPr>
              <a:t>2. 본인의 행위가 위법하지 아니한 것으로 잘못 인식할 만한 정당한 사유가 있는 경우</a:t>
            </a:r>
            <a:endParaRPr sz="1300">
              <a:solidFill>
                <a:schemeClr val="dk1"/>
              </a:solidFill>
              <a:highlight>
                <a:srgbClr val="FFFFFF"/>
              </a:highlight>
            </a:endParaRPr>
          </a:p>
          <a:p>
            <a:pPr indent="-139700" lvl="0" marL="342900" rtl="0" algn="l">
              <a:lnSpc>
                <a:spcPct val="115000"/>
              </a:lnSpc>
              <a:spcBef>
                <a:spcPts val="0"/>
              </a:spcBef>
              <a:spcAft>
                <a:spcPts val="0"/>
              </a:spcAft>
              <a:buClr>
                <a:schemeClr val="dk1"/>
              </a:buClr>
              <a:buSzPts val="1100"/>
              <a:buFont typeface="Arial"/>
              <a:buNone/>
            </a:pPr>
            <a:r>
              <a:rPr lang="ko-KR" sz="1300">
                <a:solidFill>
                  <a:schemeClr val="dk1"/>
                </a:solidFill>
                <a:highlight>
                  <a:srgbClr val="FFFFFF"/>
                </a:highlight>
              </a:rPr>
              <a:t>3. 위반행위의 내용ㆍ정도가 경미하거나 산정된 과징금이 소액인 경우</a:t>
            </a:r>
            <a:endParaRPr sz="1300">
              <a:solidFill>
                <a:schemeClr val="dk1"/>
              </a:solidFill>
              <a:highlight>
                <a:srgbClr val="FFFFFF"/>
              </a:highlight>
            </a:endParaRPr>
          </a:p>
          <a:p>
            <a:pPr indent="-139700" lvl="0" marL="342900" rtl="0" algn="l">
              <a:lnSpc>
                <a:spcPct val="115000"/>
              </a:lnSpc>
              <a:spcBef>
                <a:spcPts val="0"/>
              </a:spcBef>
              <a:spcAft>
                <a:spcPts val="0"/>
              </a:spcAft>
              <a:buClr>
                <a:schemeClr val="dk1"/>
              </a:buClr>
              <a:buSzPts val="1100"/>
              <a:buFont typeface="Arial"/>
              <a:buNone/>
            </a:pPr>
            <a:r>
              <a:rPr lang="ko-KR" sz="1300">
                <a:solidFill>
                  <a:schemeClr val="dk1"/>
                </a:solidFill>
                <a:highlight>
                  <a:srgbClr val="FFFFFF"/>
                </a:highlight>
              </a:rPr>
              <a:t>4. 그 밖에 정보주체에게 피해가 발생하지 아니하였거나 경미한 경우로서 대통령령으로 정하는 사유가 있는 경우</a:t>
            </a:r>
            <a:endParaRPr sz="1300">
              <a:solidFill>
                <a:schemeClr val="dk1"/>
              </a:solidFill>
              <a:highlight>
                <a:srgbClr val="FFFFFF"/>
              </a:highlight>
            </a:endParaRPr>
          </a:p>
          <a:p>
            <a:pPr indent="-139700" lvl="0" marL="342900" rtl="0" algn="l">
              <a:lnSpc>
                <a:spcPct val="115000"/>
              </a:lnSpc>
              <a:spcBef>
                <a:spcPts val="0"/>
              </a:spcBef>
              <a:spcAft>
                <a:spcPts val="0"/>
              </a:spcAft>
              <a:buClr>
                <a:schemeClr val="dk1"/>
              </a:buClr>
              <a:buSzPts val="1100"/>
              <a:buFont typeface="Arial"/>
              <a:buNone/>
            </a:pPr>
            <a:r>
              <a:rPr lang="ko-KR" sz="1300">
                <a:solidFill>
                  <a:schemeClr val="dk1"/>
                </a:solidFill>
                <a:highlight>
                  <a:srgbClr val="FFFFFF"/>
                </a:highlight>
              </a:rPr>
              <a:t>등이 해당됩니다.</a:t>
            </a:r>
            <a:endParaRPr sz="1300">
              <a:solidFill>
                <a:schemeClr val="dk1"/>
              </a:solidFill>
              <a:highlight>
                <a:srgbClr val="FFFFFF"/>
              </a:highlight>
            </a:endParaRPr>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추가 신설사항으로 7항에서 납부기한을 못지킬 시 과징금의 연 100분의 6에 해당하는 가산금을 징수할 수 있도록 하였고</a:t>
            </a:r>
            <a:endParaRPr sz="1400"/>
          </a:p>
          <a:p>
            <a:pPr indent="0" lvl="0" marL="0" rtl="0" algn="l">
              <a:lnSpc>
                <a:spcPct val="100000"/>
              </a:lnSpc>
              <a:spcBef>
                <a:spcPts val="0"/>
              </a:spcBef>
              <a:spcAft>
                <a:spcPts val="0"/>
              </a:spcAft>
              <a:buSzPts val="1100"/>
              <a:buNone/>
            </a:pPr>
            <a:r>
              <a:rPr lang="ko-KR" sz="1400"/>
              <a:t>8항에 연결하여 가산금 지불 미이행 시 국세강제징수의 예에 따라 징수하도록 하였습니다.</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제9항에서는 환급가산금에 대해 이자율을 통함을 명시하였고 10항에 연결하여 부과처분 취소된 과징금과 새 과징금 공제 상황에서 발생하는 환급가산금 계산법을 명시하였습니다.</a:t>
            </a: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6193ac6ed3_7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g26193ac6ed3_7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300"/>
              <a:t>과태료 개정 및 신설사항입니다.</a:t>
            </a:r>
            <a:endParaRPr sz="1300"/>
          </a:p>
          <a:p>
            <a:pPr indent="0" lvl="0" marL="0" rtl="0" algn="l">
              <a:lnSpc>
                <a:spcPct val="100000"/>
              </a:lnSpc>
              <a:spcBef>
                <a:spcPts val="0"/>
              </a:spcBef>
              <a:spcAft>
                <a:spcPts val="0"/>
              </a:spcAft>
              <a:buSzPts val="1100"/>
              <a:buNone/>
            </a:pPr>
            <a:r>
              <a:rPr lang="ko-KR" sz="1300"/>
              <a:t>금액에 따라서 나누어 표로 작성하였습니다.</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KR" sz="1300"/>
              <a:t>앞에서 언급된 고정, 이동형 영상정보처리기기 촬영관련 위법시 가장 강력한  5천만원 이하 과태료가 적용됩니다.</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KR" sz="1300"/>
              <a:t>3천만원 이하 개정 항목에서는 민감정보, 암호화등 개인정보처리에서의 중요 문제점들이 있습니다.</a:t>
            </a:r>
            <a:endParaRPr sz="13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6193ac6ed3_7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26193ac6ed3_7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400"/>
              <a:t>다음 3천만원 이하 신설 사항으로는 국외이전, 영향평가, 전송요구권 등 신설 및 개정된 법령들과 연계된 내용들이 많이 들어갔습니다.</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2천만원 이하 개정사항으로는 위탁, 제3자, 국내대리인 등의 내용이 개정되었고</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ko-KR" sz="1400"/>
              <a:t>1천만원 이하 개정사항으로는 개인정보처리의 문제점 들이 개정되었습니다.</a:t>
            </a:r>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6193ac6ed3_3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g26193ac6ed3_3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500"/>
              <a:t>제33조(개인정보 영향평가) 항목은 개정 및 신설 되면서 영향평가를 수행하는 기관인 평가기관의 지정기준과 지정취소기준이 세분화 되었고, 제75조(과태료)항목에 영향평가를 안하거나 결과를 제출하지 않으면 5천만원 이하의 과태료를 물게되는 항목이 신설되었습니다.</a:t>
            </a:r>
            <a:endParaRPr sz="15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4" name="Google Shape;101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b694ac2af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g29b694ac2af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6193ac6ed3_6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
        <p:nvSpPr>
          <p:cNvPr id="1024" name="Google Shape;1024;g26193ac6ed3_6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193ac6ed3_3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500"/>
              <a:t>다음은 개인정보보호법의 주요내용을 요약정리 해놓은 표입니다.하이라이트 된 부분은 이번 개정을 통하여 변경된 부분들을 나타냅니다.</a:t>
            </a:r>
            <a:endParaRPr sz="1500"/>
          </a:p>
        </p:txBody>
      </p:sp>
      <p:sp>
        <p:nvSpPr>
          <p:cNvPr id="217" name="Google Shape;217;g26193ac6ed3_3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b694ac2af_1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ko-KR" sz="1500">
                <a:solidFill>
                  <a:schemeClr val="dk1"/>
                </a:solidFill>
              </a:rPr>
              <a:t>개정취지로는 현재의 복잡하고 경직적인 동의제도 운용으로 어려운 개인정보 처리 및 활용을 합리적이고 적법하게 이루어질 수 있도록 하는, 환경을 조성하기위함입니다.</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구체적인 목표로는 ‘동의의 형식화’ 및 동의 만능주의‘’ 해소하기 위함입니다.</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더욱이 시행령을 통해 동의받는 개정된 방법으로 글로벌 기준을 반영을 기대합니다.</a:t>
            </a:r>
            <a:endParaRPr sz="1500">
              <a:solidFill>
                <a:schemeClr val="dk1"/>
              </a:solidFill>
            </a:endParaRPr>
          </a:p>
          <a:p>
            <a:pPr indent="0" lvl="0" marL="0" rtl="0" algn="l">
              <a:lnSpc>
                <a:spcPct val="115000"/>
              </a:lnSpc>
              <a:spcBef>
                <a:spcPts val="0"/>
              </a:spcBef>
              <a:spcAft>
                <a:spcPts val="0"/>
              </a:spcAft>
              <a:buSzPts val="1100"/>
              <a:buNone/>
            </a:pPr>
            <a:r>
              <a:t/>
            </a:r>
            <a:endParaRPr sz="1500">
              <a:solidFill>
                <a:schemeClr val="dk1"/>
              </a:solidFill>
            </a:endParaRPr>
          </a:p>
          <a:p>
            <a:pPr indent="0" lvl="0" marL="0" rtl="0" algn="l">
              <a:lnSpc>
                <a:spcPct val="115000"/>
              </a:lnSpc>
              <a:spcBef>
                <a:spcPts val="0"/>
              </a:spcBef>
              <a:spcAft>
                <a:spcPts val="0"/>
              </a:spcAft>
              <a:buSzPts val="1100"/>
              <a:buNone/>
            </a:pPr>
            <a:r>
              <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주요 개정내용으로는 기업의 합리적이고 책임있는 개인정보처리입니다.</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구체적인 사항으로는 필수 동의 강제 관행 개선, 코로나 19 상황 안전조치 강화, 국민 생명보호 관련 개선, 입니다</a:t>
            </a:r>
            <a:endParaRPr sz="1500">
              <a:solidFill>
                <a:schemeClr val="dk1"/>
              </a:solidFill>
            </a:endParaRPr>
          </a:p>
          <a:p>
            <a:pPr indent="0" lvl="0" marL="0" rtl="0" algn="l">
              <a:lnSpc>
                <a:spcPct val="100000"/>
              </a:lnSpc>
              <a:spcBef>
                <a:spcPts val="0"/>
              </a:spcBef>
              <a:spcAft>
                <a:spcPts val="0"/>
              </a:spcAft>
              <a:buSzPts val="1100"/>
              <a:buNone/>
            </a:pPr>
            <a:r>
              <a:t/>
            </a:r>
            <a:endParaRPr sz="1500"/>
          </a:p>
        </p:txBody>
      </p:sp>
      <p:sp>
        <p:nvSpPr>
          <p:cNvPr id="224" name="Google Shape;224;g29b694ac2af_1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b694ac2af_6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ko-KR" sz="1500">
                <a:solidFill>
                  <a:schemeClr val="dk1"/>
                </a:solidFill>
              </a:rPr>
              <a:t>개인정보 수집 이용 제공 처리 규제 완화 유관사항으로는 개인정보보호법 15조, 17조, 22조가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15조의 개정사항으로는 개인정보 수집시 ‘불가피한 경우를 정보주체의 요청을 이해하기 위함’으로 변경되었습니다.</a:t>
            </a:r>
            <a:endParaRPr sz="1500">
              <a:solidFill>
                <a:schemeClr val="dk1"/>
              </a:solidFill>
            </a:endParaRPr>
          </a:p>
          <a:p>
            <a:pPr indent="0" lvl="0" marL="0" rtl="0" algn="l">
              <a:lnSpc>
                <a:spcPct val="115000"/>
              </a:lnSpc>
              <a:spcBef>
                <a:spcPts val="0"/>
              </a:spcBef>
              <a:spcAft>
                <a:spcPts val="0"/>
              </a:spcAft>
              <a:buSzPts val="1100"/>
              <a:buNone/>
            </a:pPr>
            <a:r>
              <a:rPr lang="ko-KR" sz="1500">
                <a:solidFill>
                  <a:schemeClr val="dk1"/>
                </a:solidFill>
              </a:rPr>
              <a:t>이를 통해 개인정보의 유연한 처리와 개인정보처리자의 구체적인 처리를 기대할 수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17조의 개정사항으로는 개인정보를 제3자에게 제공하는경우에 대하여 구체적 명시가 있습니다. </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p:txBody>
      </p:sp>
      <p:sp>
        <p:nvSpPr>
          <p:cNvPr id="246" name="Google Shape;246;g29b694ac2af_6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b694ac2af_6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22조의 개정사항으로는 크게 3가지의 구분영역이있습니다.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자세한사항으로는</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정보주체의 동의를 받는경우, 재화나 서비스를 홍보하거나 판매를 권유하기 위하여 개인정보의 처리에 대한 동의를 받으려는 경우,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그 밖에 정보주체를 보호하기 위하여 동의 사항을 구분하여 동의를 받아야 할 필요가 있는 경우로서 대통령령으로 정하는 경우 입니다</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p:txBody>
      </p:sp>
      <p:sp>
        <p:nvSpPr>
          <p:cNvPr id="265" name="Google Shape;265;g29b694ac2af_6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type="blank">
  <p:cSld name="BLANK">
    <p:spTree>
      <p:nvGrpSpPr>
        <p:cNvPr id="11" name="Shape 11"/>
        <p:cNvGrpSpPr/>
        <p:nvPr/>
      </p:nvGrpSpPr>
      <p:grpSpPr>
        <a:xfrm>
          <a:off x="0" y="0"/>
          <a:ext cx="0" cy="0"/>
          <a:chOff x="0" y="0"/>
          <a:chExt cx="0" cy="0"/>
        </a:xfrm>
      </p:grpSpPr>
      <p:pic>
        <p:nvPicPr>
          <p:cNvPr id="12" name="Google Shape;12;p31"/>
          <p:cNvPicPr preferRelativeResize="0"/>
          <p:nvPr/>
        </p:nvPicPr>
        <p:blipFill rotWithShape="1">
          <a:blip r:embed="rId2">
            <a:alphaModFix amt="10000"/>
          </a:blip>
          <a:srcRect b="0" l="0" r="0" t="0"/>
          <a:stretch/>
        </p:blipFill>
        <p:spPr>
          <a:xfrm>
            <a:off x="0" y="0"/>
            <a:ext cx="12192002" cy="6858000"/>
          </a:xfrm>
          <a:prstGeom prst="rect">
            <a:avLst/>
          </a:prstGeom>
          <a:solidFill>
            <a:schemeClr val="accent1"/>
          </a:solidFill>
          <a:ln>
            <a:noFill/>
          </a:ln>
        </p:spPr>
      </p:pic>
      <p:sp>
        <p:nvSpPr>
          <p:cNvPr id="13" name="Google Shape;1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1"/>
          <p:cNvSpPr txBox="1"/>
          <p:nvPr/>
        </p:nvSpPr>
        <p:spPr>
          <a:xfrm>
            <a:off x="11862950" y="5945900"/>
            <a:ext cx="914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16" name="Google Shape;16;p31"/>
          <p:cNvPicPr preferRelativeResize="0"/>
          <p:nvPr/>
        </p:nvPicPr>
        <p:blipFill rotWithShape="1">
          <a:blip r:embed="rId3">
            <a:alphaModFix/>
          </a:blip>
          <a:srcRect b="0" l="0" r="0" t="0"/>
          <a:stretch/>
        </p:blipFill>
        <p:spPr>
          <a:xfrm>
            <a:off x="11016300" y="6595875"/>
            <a:ext cx="1072050" cy="188275"/>
          </a:xfrm>
          <a:prstGeom prst="rect">
            <a:avLst/>
          </a:prstGeom>
          <a:noFill/>
          <a:ln>
            <a:noFill/>
          </a:ln>
        </p:spPr>
      </p:pic>
      <p:sp>
        <p:nvSpPr>
          <p:cNvPr id="17" name="Google Shape;17;p31"/>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65" name="Shape 65"/>
        <p:cNvGrpSpPr/>
        <p:nvPr/>
      </p:nvGrpSpPr>
      <p:grpSpPr>
        <a:xfrm>
          <a:off x="0" y="0"/>
          <a:ext cx="0" cy="0"/>
          <a:chOff x="0" y="0"/>
          <a:chExt cx="0" cy="0"/>
        </a:xfrm>
      </p:grpSpPr>
      <p:sp>
        <p:nvSpPr>
          <p:cNvPr id="66" name="Google Shape;6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72" name="Shape 72"/>
        <p:cNvGrpSpPr/>
        <p:nvPr/>
      </p:nvGrpSpPr>
      <p:grpSpPr>
        <a:xfrm>
          <a:off x="0" y="0"/>
          <a:ext cx="0" cy="0"/>
          <a:chOff x="0" y="0"/>
          <a:chExt cx="0" cy="0"/>
        </a:xfrm>
      </p:grpSpPr>
      <p:sp>
        <p:nvSpPr>
          <p:cNvPr id="73" name="Google Shape;73;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 name="Google Shape;75;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81" name="Shape 81"/>
        <p:cNvGrpSpPr/>
        <p:nvPr/>
      </p:nvGrpSpPr>
      <p:grpSpPr>
        <a:xfrm>
          <a:off x="0" y="0"/>
          <a:ext cx="0" cy="0"/>
          <a:chOff x="0" y="0"/>
          <a:chExt cx="0" cy="0"/>
        </a:xfrm>
      </p:grpSpPr>
      <p:pic>
        <p:nvPicPr>
          <p:cNvPr id="82" name="Google Shape;82;p38"/>
          <p:cNvPicPr preferRelativeResize="0"/>
          <p:nvPr/>
        </p:nvPicPr>
        <p:blipFill rotWithShape="1">
          <a:blip r:embed="rId2">
            <a:alphaModFix amt="10000"/>
          </a:blip>
          <a:srcRect b="20173" l="0" r="0" t="72110"/>
          <a:stretch/>
        </p:blipFill>
        <p:spPr>
          <a:xfrm>
            <a:off x="0" y="0"/>
            <a:ext cx="12192002" cy="529176"/>
          </a:xfrm>
          <a:prstGeom prst="rect">
            <a:avLst/>
          </a:prstGeom>
          <a:solidFill>
            <a:schemeClr val="accent1"/>
          </a:solidFill>
          <a:ln>
            <a:noFill/>
          </a:ln>
        </p:spPr>
      </p:pic>
      <p:sp>
        <p:nvSpPr>
          <p:cNvPr id="83" name="Google Shape;83;p38"/>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84" name="Shape 84"/>
        <p:cNvGrpSpPr/>
        <p:nvPr/>
      </p:nvGrpSpPr>
      <p:grpSpPr>
        <a:xfrm>
          <a:off x="0" y="0"/>
          <a:ext cx="0" cy="0"/>
          <a:chOff x="0" y="0"/>
          <a:chExt cx="0" cy="0"/>
        </a:xfrm>
      </p:grpSpPr>
      <p:sp>
        <p:nvSpPr>
          <p:cNvPr id="85" name="Google Shape;85;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0"/>
          <p:cNvSpPr/>
          <p:nvPr>
            <p:ph idx="2" type="pic"/>
          </p:nvPr>
        </p:nvSpPr>
        <p:spPr>
          <a:xfrm>
            <a:off x="5183188" y="987425"/>
            <a:ext cx="6172200" cy="4873625"/>
          </a:xfrm>
          <a:prstGeom prst="rect">
            <a:avLst/>
          </a:prstGeom>
          <a:noFill/>
          <a:ln>
            <a:noFill/>
          </a:ln>
        </p:spPr>
      </p:sp>
      <p:sp>
        <p:nvSpPr>
          <p:cNvPr id="87" name="Google Shape;87;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 name="Google Shape;8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91" name="Shape 91"/>
        <p:cNvGrpSpPr/>
        <p:nvPr/>
      </p:nvGrpSpPr>
      <p:grpSpPr>
        <a:xfrm>
          <a:off x="0" y="0"/>
          <a:ext cx="0" cy="0"/>
          <a:chOff x="0" y="0"/>
          <a:chExt cx="0" cy="0"/>
        </a:xfrm>
      </p:grpSpPr>
      <p:sp>
        <p:nvSpPr>
          <p:cNvPr id="92" name="Google Shape;92;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97" name="Shape 97"/>
        <p:cNvGrpSpPr/>
        <p:nvPr/>
      </p:nvGrpSpPr>
      <p:grpSpPr>
        <a:xfrm>
          <a:off x="0" y="0"/>
          <a:ext cx="0" cy="0"/>
          <a:chOff x="0" y="0"/>
          <a:chExt cx="0" cy="0"/>
        </a:xfrm>
      </p:grpSpPr>
      <p:sp>
        <p:nvSpPr>
          <p:cNvPr id="98" name="Google Shape;98;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빈 화면">
    <p:spTree>
      <p:nvGrpSpPr>
        <p:cNvPr id="18" name="Shape 18"/>
        <p:cNvGrpSpPr/>
        <p:nvPr/>
      </p:nvGrpSpPr>
      <p:grpSpPr>
        <a:xfrm>
          <a:off x="0" y="0"/>
          <a:ext cx="0" cy="0"/>
          <a:chOff x="0" y="0"/>
          <a:chExt cx="0" cy="0"/>
        </a:xfrm>
      </p:grpSpPr>
      <p:sp>
        <p:nvSpPr>
          <p:cNvPr id="19" name="Google Shape;19;p32"/>
          <p:cNvSpPr txBox="1"/>
          <p:nvPr/>
        </p:nvSpPr>
        <p:spPr>
          <a:xfrm>
            <a:off x="10200752" y="6614007"/>
            <a:ext cx="1988045"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ko-KR" sz="800" u="none" cap="none" strike="noStrike">
                <a:solidFill>
                  <a:srgbClr val="474652"/>
                </a:solidFill>
                <a:latin typeface="Arial"/>
                <a:ea typeface="Arial"/>
                <a:cs typeface="Arial"/>
                <a:sym typeface="Arial"/>
              </a:rPr>
              <a:t>ⓒSaebyeol Yu. Saebyeol’s PowerPoint</a:t>
            </a:r>
            <a:endParaRPr b="0" i="0" sz="800" u="none" cap="none" strike="noStrike">
              <a:solidFill>
                <a:srgbClr val="474652"/>
              </a:solidFill>
              <a:latin typeface="Arial"/>
              <a:ea typeface="Arial"/>
              <a:cs typeface="Arial"/>
              <a:sym typeface="Arial"/>
            </a:endParaRPr>
          </a:p>
        </p:txBody>
      </p:sp>
      <p:sp>
        <p:nvSpPr>
          <p:cNvPr id="20" name="Google Shape;2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2"/>
          <p:cNvSpPr txBox="1"/>
          <p:nvPr>
            <p:ph idx="12" type="sldNum"/>
          </p:nvPr>
        </p:nvSpPr>
        <p:spPr>
          <a:xfrm>
            <a:off x="11409045" y="6333134"/>
            <a:ext cx="731700" cy="525000"/>
          </a:xfrm>
          <a:prstGeom prst="rect">
            <a:avLst/>
          </a:prstGeom>
          <a:noFill/>
          <a:ln>
            <a:noFill/>
          </a:ln>
          <a:effectLst>
            <a:outerShdw blurRad="57150" rotWithShape="0" algn="bl" dir="5400000" dist="19050">
              <a:srgbClr val="000000">
                <a:alpha val="49803"/>
              </a:srgbClr>
            </a:outerShdw>
            <a:reflection blurRad="0" dir="5400000" dist="38100" endA="0" fadeDir="5400012" kx="0" rotWithShape="0" algn="bl" stPos="0" sy="-100000" ky="0"/>
          </a:effectLst>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22" name="Shape 22"/>
        <p:cNvGrpSpPr/>
        <p:nvPr/>
      </p:nvGrpSpPr>
      <p:grpSpPr>
        <a:xfrm>
          <a:off x="0" y="0"/>
          <a:ext cx="0" cy="0"/>
          <a:chOff x="0" y="0"/>
          <a:chExt cx="0" cy="0"/>
        </a:xfrm>
      </p:grpSpPr>
      <p:pic>
        <p:nvPicPr>
          <p:cNvPr id="23" name="Google Shape;23;p39"/>
          <p:cNvPicPr preferRelativeResize="0"/>
          <p:nvPr/>
        </p:nvPicPr>
        <p:blipFill rotWithShape="1">
          <a:blip r:embed="rId2">
            <a:alphaModFix amt="10000"/>
          </a:blip>
          <a:srcRect b="0" l="0" r="50000" t="0"/>
          <a:stretch/>
        </p:blipFill>
        <p:spPr>
          <a:xfrm>
            <a:off x="-24850" y="-16325"/>
            <a:ext cx="6125001" cy="6890626"/>
          </a:xfrm>
          <a:prstGeom prst="rect">
            <a:avLst/>
          </a:prstGeom>
          <a:solidFill>
            <a:schemeClr val="accent1"/>
          </a:solidFill>
          <a:ln>
            <a:noFill/>
          </a:ln>
        </p:spPr>
      </p:pic>
      <p:sp>
        <p:nvSpPr>
          <p:cNvPr id="24" name="Google Shape;24;p39"/>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기본" type="title">
  <p:cSld name="TITLE">
    <p:spTree>
      <p:nvGrpSpPr>
        <p:cNvPr id="25" name="Shape 25"/>
        <p:cNvGrpSpPr/>
        <p:nvPr/>
      </p:nvGrpSpPr>
      <p:grpSpPr>
        <a:xfrm>
          <a:off x="0" y="0"/>
          <a:ext cx="0" cy="0"/>
          <a:chOff x="0" y="0"/>
          <a:chExt cx="0" cy="0"/>
        </a:xfrm>
      </p:grpSpPr>
      <p:pic>
        <p:nvPicPr>
          <p:cNvPr id="26" name="Google Shape;26;p33"/>
          <p:cNvPicPr preferRelativeResize="0"/>
          <p:nvPr/>
        </p:nvPicPr>
        <p:blipFill rotWithShape="1">
          <a:blip r:embed="rId2">
            <a:alphaModFix/>
          </a:blip>
          <a:srcRect b="0" l="0" r="0" t="0"/>
          <a:stretch/>
        </p:blipFill>
        <p:spPr>
          <a:xfrm>
            <a:off x="11016300" y="6595875"/>
            <a:ext cx="1072050" cy="188275"/>
          </a:xfrm>
          <a:prstGeom prst="rect">
            <a:avLst/>
          </a:prstGeom>
          <a:noFill/>
          <a:ln>
            <a:noFill/>
          </a:ln>
        </p:spPr>
      </p:pic>
      <p:sp>
        <p:nvSpPr>
          <p:cNvPr id="27" name="Google Shape;27;p33"/>
          <p:cNvSpPr txBox="1"/>
          <p:nvPr/>
        </p:nvSpPr>
        <p:spPr>
          <a:xfrm>
            <a:off x="0" y="6557027"/>
            <a:ext cx="1293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chemeClr val="dk1"/>
                </a:solidFill>
                <a:latin typeface="Noto Sans KR"/>
                <a:ea typeface="Noto Sans KR"/>
                <a:cs typeface="Noto Sans KR"/>
                <a:sym typeface="Noto Sans KR"/>
              </a:rPr>
              <a:t>컨설팅커벨 2조</a:t>
            </a:r>
            <a:endParaRPr b="0" i="0" sz="1000" u="none" cap="none" strike="noStrike">
              <a:solidFill>
                <a:schemeClr val="dk1"/>
              </a:solidFill>
              <a:latin typeface="Noto Sans KR"/>
              <a:ea typeface="Noto Sans KR"/>
              <a:cs typeface="Noto Sans KR"/>
              <a:sym typeface="Noto Sans KR"/>
            </a:endParaRPr>
          </a:p>
        </p:txBody>
      </p:sp>
      <p:sp>
        <p:nvSpPr>
          <p:cNvPr id="28" name="Google Shape;28;p33"/>
          <p:cNvSpPr/>
          <p:nvPr/>
        </p:nvSpPr>
        <p:spPr>
          <a:xfrm>
            <a:off x="0" y="0"/>
            <a:ext cx="12192000" cy="507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pic>
        <p:nvPicPr>
          <p:cNvPr id="29" name="Google Shape;29;p33"/>
          <p:cNvPicPr preferRelativeResize="0"/>
          <p:nvPr/>
        </p:nvPicPr>
        <p:blipFill rotWithShape="1">
          <a:blip r:embed="rId3">
            <a:alphaModFix amt="39000"/>
          </a:blip>
          <a:srcRect b="20173" l="0" r="0" t="72110"/>
          <a:stretch/>
        </p:blipFill>
        <p:spPr>
          <a:xfrm>
            <a:off x="0" y="0"/>
            <a:ext cx="12192002" cy="529176"/>
          </a:xfrm>
          <a:prstGeom prst="rect">
            <a:avLst/>
          </a:prstGeom>
          <a:solidFill>
            <a:schemeClr val="accent1"/>
          </a:solidFill>
          <a:ln>
            <a:noFill/>
          </a:ln>
        </p:spPr>
      </p:pic>
      <p:pic>
        <p:nvPicPr>
          <p:cNvPr id="30" name="Google Shape;30;p33"/>
          <p:cNvPicPr preferRelativeResize="0"/>
          <p:nvPr/>
        </p:nvPicPr>
        <p:blipFill rotWithShape="1">
          <a:blip r:embed="rId4">
            <a:alphaModFix/>
          </a:blip>
          <a:srcRect b="0" l="0" r="0" t="0"/>
          <a:stretch/>
        </p:blipFill>
        <p:spPr>
          <a:xfrm>
            <a:off x="71825" y="96225"/>
            <a:ext cx="644200" cy="644200"/>
          </a:xfrm>
          <a:prstGeom prst="rect">
            <a:avLst/>
          </a:prstGeom>
          <a:noFill/>
          <a:ln>
            <a:noFill/>
          </a:ln>
        </p:spPr>
      </p:pic>
      <p:sp>
        <p:nvSpPr>
          <p:cNvPr id="31" name="Google Shape;31;p33"/>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r>
              <a:rPr lang="ko-KR"/>
              <a:t>- </a:t>
            </a:r>
            <a:fld id="{00000000-1234-1234-1234-123412341234}" type="slidenum">
              <a:rPr lang="ko-KR"/>
              <a:t>‹#›</a:t>
            </a:fld>
            <a:r>
              <a:rPr lang="ko-KR"/>
              <a: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기본 1">
  <p:cSld name="TITLE_1">
    <p:spTree>
      <p:nvGrpSpPr>
        <p:cNvPr id="32" name="Shape 32"/>
        <p:cNvGrpSpPr/>
        <p:nvPr/>
      </p:nvGrpSpPr>
      <p:grpSpPr>
        <a:xfrm>
          <a:off x="0" y="0"/>
          <a:ext cx="0" cy="0"/>
          <a:chOff x="0" y="0"/>
          <a:chExt cx="0" cy="0"/>
        </a:xfrm>
      </p:grpSpPr>
      <p:pic>
        <p:nvPicPr>
          <p:cNvPr id="33" name="Google Shape;33;g26193ac6ed3_3_147"/>
          <p:cNvPicPr preferRelativeResize="0"/>
          <p:nvPr/>
        </p:nvPicPr>
        <p:blipFill rotWithShape="1">
          <a:blip r:embed="rId2">
            <a:alphaModFix/>
          </a:blip>
          <a:srcRect b="0" l="0" r="0" t="0"/>
          <a:stretch/>
        </p:blipFill>
        <p:spPr>
          <a:xfrm>
            <a:off x="11016300" y="6595875"/>
            <a:ext cx="1072050" cy="188275"/>
          </a:xfrm>
          <a:prstGeom prst="rect">
            <a:avLst/>
          </a:prstGeom>
          <a:noFill/>
          <a:ln>
            <a:noFill/>
          </a:ln>
        </p:spPr>
      </p:pic>
      <p:sp>
        <p:nvSpPr>
          <p:cNvPr id="34" name="Google Shape;34;g26193ac6ed3_3_147"/>
          <p:cNvSpPr txBox="1"/>
          <p:nvPr/>
        </p:nvSpPr>
        <p:spPr>
          <a:xfrm>
            <a:off x="0" y="6557027"/>
            <a:ext cx="1293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chemeClr val="dk1"/>
                </a:solidFill>
                <a:latin typeface="Noto Sans KR"/>
                <a:ea typeface="Noto Sans KR"/>
                <a:cs typeface="Noto Sans KR"/>
                <a:sym typeface="Noto Sans KR"/>
              </a:rPr>
              <a:t>컨설팅커벨 2조</a:t>
            </a:r>
            <a:endParaRPr b="0" i="0" sz="1000" u="none" cap="none" strike="noStrike">
              <a:solidFill>
                <a:schemeClr val="dk1"/>
              </a:solidFill>
              <a:latin typeface="Noto Sans KR"/>
              <a:ea typeface="Noto Sans KR"/>
              <a:cs typeface="Noto Sans KR"/>
              <a:sym typeface="Noto Sans KR"/>
            </a:endParaRPr>
          </a:p>
        </p:txBody>
      </p:sp>
      <p:sp>
        <p:nvSpPr>
          <p:cNvPr id="35" name="Google Shape;35;g26193ac6ed3_3_147"/>
          <p:cNvSpPr/>
          <p:nvPr/>
        </p:nvSpPr>
        <p:spPr>
          <a:xfrm>
            <a:off x="0" y="0"/>
            <a:ext cx="12192000" cy="507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pic>
        <p:nvPicPr>
          <p:cNvPr id="36" name="Google Shape;36;g26193ac6ed3_3_147"/>
          <p:cNvPicPr preferRelativeResize="0"/>
          <p:nvPr/>
        </p:nvPicPr>
        <p:blipFill rotWithShape="1">
          <a:blip r:embed="rId3">
            <a:alphaModFix amt="44000"/>
          </a:blip>
          <a:srcRect b="20173" l="0" r="0" t="72110"/>
          <a:stretch/>
        </p:blipFill>
        <p:spPr>
          <a:xfrm>
            <a:off x="0" y="0"/>
            <a:ext cx="12192002" cy="529176"/>
          </a:xfrm>
          <a:prstGeom prst="rect">
            <a:avLst/>
          </a:prstGeom>
          <a:solidFill>
            <a:schemeClr val="accent1"/>
          </a:solidFill>
          <a:ln>
            <a:noFill/>
          </a:ln>
        </p:spPr>
      </p:pic>
      <p:pic>
        <p:nvPicPr>
          <p:cNvPr id="37" name="Google Shape;37;g26193ac6ed3_3_147"/>
          <p:cNvPicPr preferRelativeResize="0"/>
          <p:nvPr/>
        </p:nvPicPr>
        <p:blipFill rotWithShape="1">
          <a:blip r:embed="rId4">
            <a:alphaModFix amt="58000"/>
          </a:blip>
          <a:srcRect b="62823" l="0" r="0" t="29740"/>
          <a:stretch/>
        </p:blipFill>
        <p:spPr>
          <a:xfrm>
            <a:off x="0" y="529175"/>
            <a:ext cx="12192002" cy="509926"/>
          </a:xfrm>
          <a:prstGeom prst="rect">
            <a:avLst/>
          </a:prstGeom>
          <a:solidFill>
            <a:schemeClr val="accent1"/>
          </a:solidFill>
          <a:ln>
            <a:noFill/>
          </a:ln>
        </p:spPr>
      </p:pic>
      <p:pic>
        <p:nvPicPr>
          <p:cNvPr id="38" name="Google Shape;38;g26193ac6ed3_3_147"/>
          <p:cNvPicPr preferRelativeResize="0"/>
          <p:nvPr/>
        </p:nvPicPr>
        <p:blipFill rotWithShape="1">
          <a:blip r:embed="rId5">
            <a:alphaModFix/>
          </a:blip>
          <a:srcRect b="0" l="0" r="0" t="0"/>
          <a:stretch/>
        </p:blipFill>
        <p:spPr>
          <a:xfrm>
            <a:off x="71825" y="96225"/>
            <a:ext cx="644200" cy="644200"/>
          </a:xfrm>
          <a:prstGeom prst="rect">
            <a:avLst/>
          </a:prstGeom>
          <a:noFill/>
          <a:ln>
            <a:noFill/>
          </a:ln>
        </p:spPr>
      </p:pic>
      <p:sp>
        <p:nvSpPr>
          <p:cNvPr id="39" name="Google Shape;39;g26193ac6ed3_3_147"/>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r>
              <a:rPr lang="ko-KR"/>
              <a:t>- </a:t>
            </a:r>
            <a:fld id="{00000000-1234-1234-1234-123412341234}" type="slidenum">
              <a:rPr lang="ko-KR"/>
              <a:t>‹#›</a:t>
            </a:fld>
            <a:r>
              <a:rPr lang="ko-KR"/>
              <a: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두꺼운 기본2">
  <p:cSld name="TITLE_1_1">
    <p:spTree>
      <p:nvGrpSpPr>
        <p:cNvPr id="40" name="Shape 40"/>
        <p:cNvGrpSpPr/>
        <p:nvPr/>
      </p:nvGrpSpPr>
      <p:grpSpPr>
        <a:xfrm>
          <a:off x="0" y="0"/>
          <a:ext cx="0" cy="0"/>
          <a:chOff x="0" y="0"/>
          <a:chExt cx="0" cy="0"/>
        </a:xfrm>
      </p:grpSpPr>
      <p:pic>
        <p:nvPicPr>
          <p:cNvPr id="41" name="Google Shape;41;g26193ac6ed3_8_7"/>
          <p:cNvPicPr preferRelativeResize="0"/>
          <p:nvPr/>
        </p:nvPicPr>
        <p:blipFill rotWithShape="1">
          <a:blip r:embed="rId2">
            <a:alphaModFix/>
          </a:blip>
          <a:srcRect b="0" l="0" r="0" t="0"/>
          <a:stretch/>
        </p:blipFill>
        <p:spPr>
          <a:xfrm>
            <a:off x="11016300" y="6595875"/>
            <a:ext cx="1072050" cy="188275"/>
          </a:xfrm>
          <a:prstGeom prst="rect">
            <a:avLst/>
          </a:prstGeom>
          <a:noFill/>
          <a:ln>
            <a:noFill/>
          </a:ln>
        </p:spPr>
      </p:pic>
      <p:sp>
        <p:nvSpPr>
          <p:cNvPr id="42" name="Google Shape;42;g26193ac6ed3_8_7"/>
          <p:cNvSpPr txBox="1"/>
          <p:nvPr/>
        </p:nvSpPr>
        <p:spPr>
          <a:xfrm>
            <a:off x="0" y="6557027"/>
            <a:ext cx="1293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chemeClr val="dk1"/>
                </a:solidFill>
                <a:latin typeface="Courier New"/>
                <a:ea typeface="Courier New"/>
                <a:cs typeface="Courier New"/>
                <a:sym typeface="Courier New"/>
              </a:rPr>
              <a:t>컨설팅커벨 2조</a:t>
            </a:r>
            <a:endParaRPr b="0" i="0" sz="1000" u="none" cap="none" strike="noStrike">
              <a:solidFill>
                <a:schemeClr val="dk1"/>
              </a:solidFill>
              <a:latin typeface="Courier New"/>
              <a:ea typeface="Courier New"/>
              <a:cs typeface="Courier New"/>
              <a:sym typeface="Courier New"/>
            </a:endParaRPr>
          </a:p>
        </p:txBody>
      </p:sp>
      <p:sp>
        <p:nvSpPr>
          <p:cNvPr id="43" name="Google Shape;43;g26193ac6ed3_8_7"/>
          <p:cNvSpPr/>
          <p:nvPr/>
        </p:nvSpPr>
        <p:spPr>
          <a:xfrm>
            <a:off x="0" y="0"/>
            <a:ext cx="12192000" cy="507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pic>
        <p:nvPicPr>
          <p:cNvPr id="44" name="Google Shape;44;g26193ac6ed3_8_7"/>
          <p:cNvPicPr preferRelativeResize="0"/>
          <p:nvPr/>
        </p:nvPicPr>
        <p:blipFill rotWithShape="1">
          <a:blip r:embed="rId3">
            <a:alphaModFix amt="44000"/>
          </a:blip>
          <a:srcRect b="20173" l="0" r="0" t="72110"/>
          <a:stretch/>
        </p:blipFill>
        <p:spPr>
          <a:xfrm>
            <a:off x="0" y="0"/>
            <a:ext cx="12192002" cy="1062576"/>
          </a:xfrm>
          <a:prstGeom prst="rect">
            <a:avLst/>
          </a:prstGeom>
          <a:solidFill>
            <a:schemeClr val="accent1"/>
          </a:solidFill>
          <a:ln>
            <a:noFill/>
          </a:ln>
        </p:spPr>
      </p:pic>
      <p:pic>
        <p:nvPicPr>
          <p:cNvPr id="45" name="Google Shape;45;g26193ac6ed3_8_7"/>
          <p:cNvPicPr preferRelativeResize="0"/>
          <p:nvPr/>
        </p:nvPicPr>
        <p:blipFill rotWithShape="1">
          <a:blip r:embed="rId4">
            <a:alphaModFix/>
          </a:blip>
          <a:srcRect b="0" l="0" r="0" t="0"/>
          <a:stretch/>
        </p:blipFill>
        <p:spPr>
          <a:xfrm>
            <a:off x="71825" y="96225"/>
            <a:ext cx="644200" cy="644200"/>
          </a:xfrm>
          <a:prstGeom prst="rect">
            <a:avLst/>
          </a:prstGeom>
          <a:noFill/>
          <a:ln>
            <a:noFill/>
          </a:ln>
        </p:spPr>
      </p:pic>
      <p:sp>
        <p:nvSpPr>
          <p:cNvPr id="46" name="Google Shape;46;g26193ac6ed3_8_7"/>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두꺼운 기본2 1">
  <p:cSld name="TITLE_1_1_1">
    <p:spTree>
      <p:nvGrpSpPr>
        <p:cNvPr id="47" name="Shape 47"/>
        <p:cNvGrpSpPr/>
        <p:nvPr/>
      </p:nvGrpSpPr>
      <p:grpSpPr>
        <a:xfrm>
          <a:off x="0" y="0"/>
          <a:ext cx="0" cy="0"/>
          <a:chOff x="0" y="0"/>
          <a:chExt cx="0" cy="0"/>
        </a:xfrm>
      </p:grpSpPr>
      <p:pic>
        <p:nvPicPr>
          <p:cNvPr id="48" name="Google Shape;48;g26193ac6ed3_8_25"/>
          <p:cNvPicPr preferRelativeResize="0"/>
          <p:nvPr/>
        </p:nvPicPr>
        <p:blipFill rotWithShape="1">
          <a:blip r:embed="rId2">
            <a:alphaModFix/>
          </a:blip>
          <a:srcRect b="0" l="0" r="0" t="0"/>
          <a:stretch/>
        </p:blipFill>
        <p:spPr>
          <a:xfrm>
            <a:off x="11016300" y="6595875"/>
            <a:ext cx="1072050" cy="188275"/>
          </a:xfrm>
          <a:prstGeom prst="rect">
            <a:avLst/>
          </a:prstGeom>
          <a:noFill/>
          <a:ln>
            <a:noFill/>
          </a:ln>
        </p:spPr>
      </p:pic>
      <p:sp>
        <p:nvSpPr>
          <p:cNvPr id="49" name="Google Shape;49;g26193ac6ed3_8_25"/>
          <p:cNvSpPr txBox="1"/>
          <p:nvPr/>
        </p:nvSpPr>
        <p:spPr>
          <a:xfrm>
            <a:off x="0" y="6557027"/>
            <a:ext cx="1293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chemeClr val="dk1"/>
                </a:solidFill>
                <a:latin typeface="Courier New"/>
                <a:ea typeface="Courier New"/>
                <a:cs typeface="Courier New"/>
                <a:sym typeface="Courier New"/>
              </a:rPr>
              <a:t>컨설팅커벨 2조</a:t>
            </a:r>
            <a:endParaRPr b="0" i="0" sz="1000" u="none" cap="none" strike="noStrike">
              <a:solidFill>
                <a:schemeClr val="dk1"/>
              </a:solidFill>
              <a:latin typeface="Courier New"/>
              <a:ea typeface="Courier New"/>
              <a:cs typeface="Courier New"/>
              <a:sym typeface="Courier New"/>
            </a:endParaRPr>
          </a:p>
        </p:txBody>
      </p:sp>
      <p:sp>
        <p:nvSpPr>
          <p:cNvPr id="50" name="Google Shape;50;g26193ac6ed3_8_25"/>
          <p:cNvSpPr/>
          <p:nvPr/>
        </p:nvSpPr>
        <p:spPr>
          <a:xfrm>
            <a:off x="0" y="0"/>
            <a:ext cx="12192000" cy="507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pic>
        <p:nvPicPr>
          <p:cNvPr id="51" name="Google Shape;51;g26193ac6ed3_8_25"/>
          <p:cNvPicPr preferRelativeResize="0"/>
          <p:nvPr/>
        </p:nvPicPr>
        <p:blipFill rotWithShape="1">
          <a:blip r:embed="rId3">
            <a:alphaModFix amt="44000"/>
          </a:blip>
          <a:srcRect b="20173" l="0" r="0" t="72110"/>
          <a:stretch/>
        </p:blipFill>
        <p:spPr>
          <a:xfrm>
            <a:off x="0" y="0"/>
            <a:ext cx="12192002" cy="1062576"/>
          </a:xfrm>
          <a:prstGeom prst="rect">
            <a:avLst/>
          </a:prstGeom>
          <a:solidFill>
            <a:schemeClr val="accent1"/>
          </a:solidFill>
          <a:ln>
            <a:noFill/>
          </a:ln>
        </p:spPr>
      </p:pic>
      <p:pic>
        <p:nvPicPr>
          <p:cNvPr id="52" name="Google Shape;52;g26193ac6ed3_8_25"/>
          <p:cNvPicPr preferRelativeResize="0"/>
          <p:nvPr/>
        </p:nvPicPr>
        <p:blipFill rotWithShape="1">
          <a:blip r:embed="rId4">
            <a:alphaModFix/>
          </a:blip>
          <a:srcRect b="0" l="0" r="0" t="0"/>
          <a:stretch/>
        </p:blipFill>
        <p:spPr>
          <a:xfrm>
            <a:off x="71825" y="96225"/>
            <a:ext cx="644200" cy="644200"/>
          </a:xfrm>
          <a:prstGeom prst="rect">
            <a:avLst/>
          </a:prstGeom>
          <a:noFill/>
          <a:ln>
            <a:noFill/>
          </a:ln>
        </p:spPr>
      </p:pic>
      <p:pic>
        <p:nvPicPr>
          <p:cNvPr id="53" name="Google Shape;53;g26193ac6ed3_8_25"/>
          <p:cNvPicPr preferRelativeResize="0"/>
          <p:nvPr/>
        </p:nvPicPr>
        <p:blipFill rotWithShape="1">
          <a:blip r:embed="rId5">
            <a:alphaModFix amt="58000"/>
          </a:blip>
          <a:srcRect b="62823" l="0" r="0" t="29740"/>
          <a:stretch/>
        </p:blipFill>
        <p:spPr>
          <a:xfrm>
            <a:off x="0" y="986375"/>
            <a:ext cx="12192002" cy="509926"/>
          </a:xfrm>
          <a:prstGeom prst="rect">
            <a:avLst/>
          </a:prstGeom>
          <a:solidFill>
            <a:schemeClr val="accent1"/>
          </a:solidFill>
          <a:ln>
            <a:noFill/>
          </a:ln>
        </p:spPr>
      </p:pic>
      <p:sp>
        <p:nvSpPr>
          <p:cNvPr id="54" name="Google Shape;54;g26193ac6ed3_8_25"/>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55" name="Shape 55"/>
        <p:cNvGrpSpPr/>
        <p:nvPr/>
      </p:nvGrpSpPr>
      <p:grpSpPr>
        <a:xfrm>
          <a:off x="0" y="0"/>
          <a:ext cx="0" cy="0"/>
          <a:chOff x="0" y="0"/>
          <a:chExt cx="0" cy="0"/>
        </a:xfrm>
      </p:grpSpPr>
      <p:pic>
        <p:nvPicPr>
          <p:cNvPr id="56" name="Google Shape;56;p34"/>
          <p:cNvPicPr preferRelativeResize="0"/>
          <p:nvPr/>
        </p:nvPicPr>
        <p:blipFill rotWithShape="1">
          <a:blip r:embed="rId2">
            <a:alphaModFix amt="25000"/>
          </a:blip>
          <a:srcRect b="0" l="0" r="0" t="0"/>
          <a:stretch/>
        </p:blipFill>
        <p:spPr>
          <a:xfrm>
            <a:off x="5838550" y="1672550"/>
            <a:ext cx="6553199" cy="6553199"/>
          </a:xfrm>
          <a:prstGeom prst="rect">
            <a:avLst/>
          </a:prstGeom>
          <a:noFill/>
          <a:ln>
            <a:noFill/>
          </a:ln>
        </p:spPr>
      </p:pic>
      <p:pic>
        <p:nvPicPr>
          <p:cNvPr id="57" name="Google Shape;57;p34"/>
          <p:cNvPicPr preferRelativeResize="0"/>
          <p:nvPr/>
        </p:nvPicPr>
        <p:blipFill rotWithShape="1">
          <a:blip r:embed="rId3">
            <a:alphaModFix amt="80000"/>
          </a:blip>
          <a:srcRect b="62823" l="0" r="0" t="29740"/>
          <a:stretch/>
        </p:blipFill>
        <p:spPr>
          <a:xfrm>
            <a:off x="0" y="2039700"/>
            <a:ext cx="12192002" cy="509926"/>
          </a:xfrm>
          <a:prstGeom prst="rect">
            <a:avLst/>
          </a:prstGeom>
          <a:solidFill>
            <a:schemeClr val="accent1"/>
          </a:solidFill>
          <a:ln>
            <a:noFill/>
          </a:ln>
        </p:spPr>
      </p:pic>
      <p:sp>
        <p:nvSpPr>
          <p:cNvPr id="58" name="Google Shape;58;p34"/>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59" name="Shape 59"/>
        <p:cNvGrpSpPr/>
        <p:nvPr/>
      </p:nvGrpSpPr>
      <p:grpSpPr>
        <a:xfrm>
          <a:off x="0" y="0"/>
          <a:ext cx="0" cy="0"/>
          <a:chOff x="0" y="0"/>
          <a:chExt cx="0" cy="0"/>
        </a:xfrm>
      </p:grpSpPr>
      <p:sp>
        <p:nvSpPr>
          <p:cNvPr id="60" name="Google Shape;60;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2" name="Google Shape;6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4.png"/><Relationship Id="rId7"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45.png"/><Relationship Id="rId7"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41.png"/><Relationship Id="rId7"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1" Type="http://schemas.openxmlformats.org/officeDocument/2006/relationships/hyperlink" Target="http://pptbizcam.co.kr/?p=7733" TargetMode="External"/><Relationship Id="rId10" Type="http://schemas.openxmlformats.org/officeDocument/2006/relationships/hyperlink" Target="https://m.blog.naver.com/gongyuan1872/221236842993" TargetMode="External"/><Relationship Id="rId13" Type="http://schemas.openxmlformats.org/officeDocument/2006/relationships/hyperlink" Target="https://www.hyundai.co.kr/image/upload/asset_library/MDA00000000000009932/7ef4ec28ca8a4e81bd64acadba89696c.jpg" TargetMode="External"/><Relationship Id="rId12" Type="http://schemas.openxmlformats.org/officeDocument/2006/relationships/hyperlink" Target="https://www.kimchang.com/ko/insights/detail.kc?sch_section=4&amp;idx=27380" TargetMode="External"/><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www.law.go.kr/%EB%B2%95%EB%A0%B9/%EA%B0%9C%EC%9D%B8%EC%A0%95%EB%B3%B4%EB%B3%B4%ED%98%B8%EB%B2%95" TargetMode="External"/><Relationship Id="rId4" Type="http://schemas.openxmlformats.org/officeDocument/2006/relationships/hyperlink" Target="https://www.privacy.go.kr/front/bbs/bbsView.do?bbsNo=BBSMSTR_000000000032&amp;bbscttNo=20608" TargetMode="External"/><Relationship Id="rId9" Type="http://schemas.openxmlformats.org/officeDocument/2006/relationships/hyperlink" Target="https://gctis.gntp.or.kr/upFile/multiBoard/200717_041006_%EC%9E%90%EB%8F%99%EC%B2%98%EB%A6%AC%20%EB%90%98%EB%8A%94%20%EA%B0%9C%EC%9D%B8%EC%A0%95%EB%B3%B4%20%EB%B3%B4%ED%98%B8%20%EA%B0%80%EC%9D%B4%EB%93%9C%EB%9D%BC%EC%9D%B8(%ED%96%89%EC%A0%95%EC%95%88%EC%A0%84%EB%B6%80).pdf" TargetMode="External"/><Relationship Id="rId5" Type="http://schemas.openxmlformats.org/officeDocument/2006/relationships/hyperlink" Target="https://www.openads.co.kr/content/contentDetail?contsId=6369" TargetMode="External"/><Relationship Id="rId6" Type="http://schemas.openxmlformats.org/officeDocument/2006/relationships/hyperlink" Target="https://www.law.go.kr/%ED%96%89%EC%A0%95%EA%B7%9C%EC%B9%99/(%EA%B0%9C%EC%9D%B8%EC%A0%95%EB%B3%B4%EB%B3%B4%ED%98%B8%EC%9C%84%EC%9B%90%ED%9A%8C)%ED%91%9C%EC%A4%80%EA%B0%9C%EC%9D%B8%EC%A0%95%EB%B3%B4%EB%B3%B4%ED%98%B8%EC%A7%80%EC%B9%A8/(2020-1,20200811)" TargetMode="External"/><Relationship Id="rId7" Type="http://schemas.openxmlformats.org/officeDocument/2006/relationships/hyperlink" Target="https://ko.template-ac.com/free-design-template/1154/%EA%B1%B4%EB%AC%BC-%EB%A1%9C%EA%B3%A0-%EB%94%94%EC%9E%90%EC%9D%B8" TargetMode="External"/><Relationship Id="rId8" Type="http://schemas.openxmlformats.org/officeDocument/2006/relationships/hyperlink" Target="https://www.urbanbrush.net/downloads/%EB%82%A8%EB%85%80-%EC%95%84%EC%9D%B4%EC%BD%98-%EC%9D%BC%EB%9F%AC%EC%8A%A4%ED%8A%B8-ai-%EC%9D%B4%EB%AF%B8%EC%A7%80-%EB%AC%B4%EB%A3%8C-%EB%8B%A4%EC%9A%B4%EB%A1%9C%EB%93%9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6" name="Shape 106"/>
        <p:cNvGrpSpPr/>
        <p:nvPr/>
      </p:nvGrpSpPr>
      <p:grpSpPr>
        <a:xfrm>
          <a:off x="0" y="0"/>
          <a:ext cx="0" cy="0"/>
          <a:chOff x="0" y="0"/>
          <a:chExt cx="0" cy="0"/>
        </a:xfrm>
      </p:grpSpPr>
      <p:sp>
        <p:nvSpPr>
          <p:cNvPr id="107" name="Google Shape;107;p2"/>
          <p:cNvSpPr txBox="1"/>
          <p:nvPr/>
        </p:nvSpPr>
        <p:spPr>
          <a:xfrm>
            <a:off x="2574750" y="2307425"/>
            <a:ext cx="70425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0" i="0" lang="ko-KR" sz="4800" u="none" cap="none" strike="noStrike">
                <a:solidFill>
                  <a:schemeClr val="lt1"/>
                </a:solidFill>
                <a:latin typeface="Noto Sans KR"/>
                <a:ea typeface="Noto Sans KR"/>
                <a:cs typeface="Noto Sans KR"/>
                <a:sym typeface="Noto Sans KR"/>
              </a:rPr>
              <a:t>개인정보보호법 개정안 교육자료</a:t>
            </a:r>
            <a:r>
              <a:rPr b="0" i="0" lang="ko-KR" sz="4800" u="none" cap="none" strike="noStrike">
                <a:solidFill>
                  <a:schemeClr val="lt1"/>
                </a:solidFill>
                <a:latin typeface="Arial"/>
                <a:ea typeface="Arial"/>
                <a:cs typeface="Arial"/>
                <a:sym typeface="Arial"/>
              </a:rPr>
              <a:t> </a:t>
            </a:r>
            <a:endParaRPr b="0" i="0" sz="4800" u="none" cap="none" strike="noStrike">
              <a:solidFill>
                <a:schemeClr val="lt1"/>
              </a:solidFill>
              <a:latin typeface="Arial"/>
              <a:ea typeface="Arial"/>
              <a:cs typeface="Arial"/>
              <a:sym typeface="Arial"/>
            </a:endParaRPr>
          </a:p>
        </p:txBody>
      </p:sp>
      <p:cxnSp>
        <p:nvCxnSpPr>
          <p:cNvPr id="108" name="Google Shape;108;p2"/>
          <p:cNvCxnSpPr/>
          <p:nvPr/>
        </p:nvCxnSpPr>
        <p:spPr>
          <a:xfrm>
            <a:off x="3241525" y="2172900"/>
            <a:ext cx="5701200" cy="0"/>
          </a:xfrm>
          <a:prstGeom prst="straightConnector1">
            <a:avLst/>
          </a:prstGeom>
          <a:noFill/>
          <a:ln cap="flat" cmpd="sng" w="9525">
            <a:solidFill>
              <a:schemeClr val="lt1"/>
            </a:solidFill>
            <a:prstDash val="solid"/>
            <a:miter lim="800000"/>
            <a:headEnd len="sm" w="sm" type="none"/>
            <a:tailEnd len="sm" w="sm" type="none"/>
          </a:ln>
        </p:spPr>
      </p:cxnSp>
      <p:sp>
        <p:nvSpPr>
          <p:cNvPr id="109" name="Google Shape;109;p2"/>
          <p:cNvSpPr txBox="1"/>
          <p:nvPr/>
        </p:nvSpPr>
        <p:spPr>
          <a:xfrm>
            <a:off x="5234225" y="4346555"/>
            <a:ext cx="17235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Noto Sans KR"/>
                <a:ea typeface="Noto Sans KR"/>
                <a:cs typeface="Noto Sans KR"/>
                <a:sym typeface="Noto Sans KR"/>
              </a:rPr>
              <a:t>컨설팅커벨 2조</a:t>
            </a:r>
            <a:endParaRPr b="0" i="0" sz="1400" u="none" cap="none" strike="noStrike">
              <a:solidFill>
                <a:srgbClr val="000000"/>
              </a:solidFill>
              <a:latin typeface="Noto Sans KR"/>
              <a:ea typeface="Noto Sans KR"/>
              <a:cs typeface="Noto Sans KR"/>
              <a:sym typeface="Noto Sans KR"/>
            </a:endParaRPr>
          </a:p>
        </p:txBody>
      </p:sp>
      <p:sp>
        <p:nvSpPr>
          <p:cNvPr id="110" name="Google Shape;110;p2"/>
          <p:cNvSpPr txBox="1"/>
          <p:nvPr/>
        </p:nvSpPr>
        <p:spPr>
          <a:xfrm>
            <a:off x="172720" y="142240"/>
            <a:ext cx="1285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Noto Sans Myanmar"/>
                <a:ea typeface="Noto Sans Myanmar"/>
                <a:cs typeface="Noto Sans Myanmar"/>
                <a:sym typeface="Noto Sans Myanmar"/>
              </a:rPr>
              <a:t>2023.11</a:t>
            </a:r>
            <a:endParaRPr b="0" i="0" sz="1400" u="none" cap="none" strike="noStrike">
              <a:solidFill>
                <a:srgbClr val="000000"/>
              </a:solidFill>
              <a:latin typeface="Noto Sans Myanmar"/>
              <a:ea typeface="Noto Sans Myanmar"/>
              <a:cs typeface="Noto Sans Myanmar"/>
              <a:sym typeface="Noto Sans Myanmar"/>
            </a:endParaRPr>
          </a:p>
        </p:txBody>
      </p:sp>
      <p:cxnSp>
        <p:nvCxnSpPr>
          <p:cNvPr id="111" name="Google Shape;111;p2"/>
          <p:cNvCxnSpPr/>
          <p:nvPr/>
        </p:nvCxnSpPr>
        <p:spPr>
          <a:xfrm>
            <a:off x="3241525" y="3957850"/>
            <a:ext cx="5701200" cy="0"/>
          </a:xfrm>
          <a:prstGeom prst="straightConnector1">
            <a:avLst/>
          </a:prstGeom>
          <a:noFill/>
          <a:ln cap="flat" cmpd="sng" w="9525">
            <a:solidFill>
              <a:schemeClr val="lt1"/>
            </a:solidFill>
            <a:prstDash val="solid"/>
            <a:miter lim="800000"/>
            <a:headEnd len="sm" w="sm" type="none"/>
            <a:tailEnd len="sm" w="sm" type="none"/>
          </a:ln>
        </p:spPr>
      </p:cxnSp>
      <p:sp>
        <p:nvSpPr>
          <p:cNvPr id="112" name="Google Shape;112;p2"/>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ko-KR"/>
              <a:t>‹#›</a:t>
            </a:fld>
            <a:endParaRPr/>
          </a:p>
        </p:txBody>
      </p:sp>
      <p:sp>
        <p:nvSpPr>
          <p:cNvPr id="113" name="Google Shape;113;p2"/>
          <p:cNvSpPr txBox="1"/>
          <p:nvPr/>
        </p:nvSpPr>
        <p:spPr>
          <a:xfrm>
            <a:off x="3460950" y="4932725"/>
            <a:ext cx="5270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F2F2F2"/>
                </a:solidFill>
                <a:latin typeface="Noto Sans KR"/>
                <a:ea typeface="Noto Sans KR"/>
                <a:cs typeface="Noto Sans KR"/>
                <a:sym typeface="Noto Sans KR"/>
              </a:rPr>
              <a:t>박정민, 전지훈 선임  &amp;  백지윤, 이승준 책임  &amp;  양우성 수석</a:t>
            </a:r>
            <a:endParaRPr b="0" i="0" sz="1600" u="none" cap="none" strike="noStrike">
              <a:solidFill>
                <a:srgbClr val="F2F2F2"/>
              </a:solidFill>
              <a:latin typeface="Noto Sans KR"/>
              <a:ea typeface="Noto Sans KR"/>
              <a:cs typeface="Noto Sans KR"/>
              <a:sym typeface="Noto Sans K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9b694ac2af_4_16"/>
          <p:cNvSpPr/>
          <p:nvPr/>
        </p:nvSpPr>
        <p:spPr>
          <a:xfrm>
            <a:off x="2894700" y="4651300"/>
            <a:ext cx="6443700" cy="16611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81" name="Google Shape;281;g29b694ac2af_4_16"/>
          <p:cNvSpPr txBox="1"/>
          <p:nvPr/>
        </p:nvSpPr>
        <p:spPr>
          <a:xfrm>
            <a:off x="3035700" y="4927400"/>
            <a:ext cx="61617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ko-KR" sz="1500" u="none" cap="none" strike="noStrike">
                <a:solidFill>
                  <a:schemeClr val="dk1"/>
                </a:solidFill>
                <a:highlight>
                  <a:srgbClr val="FFFF00"/>
                </a:highlight>
                <a:latin typeface="Noto Sans KR"/>
                <a:ea typeface="Noto Sans KR"/>
                <a:cs typeface="Noto Sans KR"/>
                <a:sym typeface="Noto Sans KR"/>
              </a:rPr>
              <a:t>(개정) 제4호</a:t>
            </a:r>
            <a:r>
              <a:rPr b="0" i="0" lang="ko-KR" sz="1500" u="none" cap="none" strike="noStrike">
                <a:solidFill>
                  <a:schemeClr val="dk1"/>
                </a:solidFill>
                <a:latin typeface="Noto Sans KR"/>
                <a:ea typeface="Noto Sans KR"/>
                <a:cs typeface="Noto Sans KR"/>
                <a:sym typeface="Noto Sans KR"/>
              </a:rPr>
              <a:t>.정보주체와 체결한 계약을 이행하거나 계약을 체결하는 과정에서 정보주체의 요청에 따른 조치를 이행하기 위하여 필요한 경우</a:t>
            </a:r>
            <a:endParaRPr b="0" i="0" sz="15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500"/>
              <a:buFont typeface="Arial"/>
              <a:buNone/>
            </a:pPr>
            <a:r>
              <a:rPr b="0" i="0" lang="ko-KR" sz="1500" u="none" cap="none" strike="noStrike">
                <a:solidFill>
                  <a:schemeClr val="dk1"/>
                </a:solidFill>
                <a:highlight>
                  <a:srgbClr val="FFFF00"/>
                </a:highlight>
                <a:latin typeface="Noto Sans KR"/>
                <a:ea typeface="Noto Sans KR"/>
                <a:cs typeface="Noto Sans KR"/>
                <a:sym typeface="Noto Sans KR"/>
              </a:rPr>
              <a:t>(신설) 제7호</a:t>
            </a:r>
            <a:r>
              <a:rPr b="0" i="0" lang="ko-KR" sz="1500" u="none" cap="none" strike="noStrike">
                <a:solidFill>
                  <a:schemeClr val="dk1"/>
                </a:solidFill>
                <a:latin typeface="Noto Sans KR"/>
                <a:ea typeface="Noto Sans KR"/>
                <a:cs typeface="Noto Sans KR"/>
                <a:sym typeface="Noto Sans KR"/>
              </a:rPr>
              <a:t>.공중위생 등 공공의 안전과 안녕을 위하여 긴급히 필요한 경우</a:t>
            </a:r>
            <a:endParaRPr b="0" i="0" sz="15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Noto Sans KR"/>
              <a:ea typeface="Noto Sans KR"/>
              <a:cs typeface="Noto Sans KR"/>
              <a:sym typeface="Noto Sans KR"/>
            </a:endParaRPr>
          </a:p>
        </p:txBody>
      </p:sp>
      <p:sp>
        <p:nvSpPr>
          <p:cNvPr id="282" name="Google Shape;282;g29b694ac2af_4_16"/>
          <p:cNvSpPr/>
          <p:nvPr/>
        </p:nvSpPr>
        <p:spPr>
          <a:xfrm>
            <a:off x="2894700" y="4237000"/>
            <a:ext cx="1578000" cy="4143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83" name="Google Shape;283;g29b694ac2af_4_16"/>
          <p:cNvSpPr txBox="1"/>
          <p:nvPr/>
        </p:nvSpPr>
        <p:spPr>
          <a:xfrm>
            <a:off x="2950700" y="4262275"/>
            <a:ext cx="1463700" cy="36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Noto Sans KR"/>
                <a:ea typeface="Noto Sans KR"/>
                <a:cs typeface="Noto Sans KR"/>
                <a:sym typeface="Noto Sans KR"/>
              </a:rPr>
              <a:t>제15조제1항</a:t>
            </a:r>
            <a:endParaRPr b="0" i="0" sz="1300" u="none" cap="none" strike="noStrike">
              <a:solidFill>
                <a:schemeClr val="dk1"/>
              </a:solidFill>
              <a:latin typeface="Noto Sans KR"/>
              <a:ea typeface="Noto Sans KR"/>
              <a:cs typeface="Noto Sans KR"/>
              <a:sym typeface="Noto Sans KR"/>
            </a:endParaRPr>
          </a:p>
        </p:txBody>
      </p:sp>
      <p:sp>
        <p:nvSpPr>
          <p:cNvPr id="284" name="Google Shape;284;g29b694ac2af_4_16"/>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1.1 신용정보법 15조</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285" name="Google Shape;285;g29b694ac2af_4_16"/>
          <p:cNvSpPr/>
          <p:nvPr/>
        </p:nvSpPr>
        <p:spPr>
          <a:xfrm>
            <a:off x="2271975" y="2881800"/>
            <a:ext cx="9165300" cy="850500"/>
          </a:xfrm>
          <a:prstGeom prst="flowChartDelay">
            <a:avLst/>
          </a:prstGeom>
          <a:gradFill>
            <a:gsLst>
              <a:gs pos="0">
                <a:schemeClr val="lt1"/>
              </a:gs>
              <a:gs pos="100000">
                <a:srgbClr val="B7B7B7"/>
              </a:gs>
            </a:gsLst>
            <a:lin ang="10800025"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29b694ac2af_4_16"/>
          <p:cNvSpPr txBox="1"/>
          <p:nvPr/>
        </p:nvSpPr>
        <p:spPr>
          <a:xfrm>
            <a:off x="3581625" y="1837263"/>
            <a:ext cx="8180700" cy="124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ko-KR" sz="1700" u="none" cap="none" strike="noStrike">
                <a:solidFill>
                  <a:schemeClr val="dk1"/>
                </a:solidFill>
                <a:latin typeface="Noto Sans KR"/>
                <a:ea typeface="Noto Sans KR"/>
                <a:cs typeface="Noto Sans KR"/>
                <a:sym typeface="Noto Sans KR"/>
              </a:rPr>
              <a:t>②</a:t>
            </a:r>
            <a:r>
              <a:rPr b="0" i="0" lang="ko-KR" sz="1700" u="none" cap="none" strike="noStrike">
                <a:solidFill>
                  <a:schemeClr val="dk1"/>
                </a:solidFill>
                <a:latin typeface="Noto Sans KR"/>
                <a:ea typeface="Noto Sans KR"/>
                <a:cs typeface="Noto Sans KR"/>
                <a:sym typeface="Noto Sans KR"/>
              </a:rPr>
              <a:t> 신용정보회사등이 개인신용정보를 수집하는 때에는 해당 신용정보주체의 동의를 받아야 한다. 다만, 다음 각 호의 어느 하나에 해당하는 경우에는 그러하지 아니하다.</a:t>
            </a:r>
            <a:endParaRPr b="0" i="0" sz="1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100"/>
              <a:buFont typeface="Arial"/>
              <a:buNone/>
            </a:pPr>
            <a:r>
              <a:rPr b="0" i="0" lang="ko-KR" sz="1700" u="none" cap="none" strike="noStrike">
                <a:solidFill>
                  <a:schemeClr val="dk1"/>
                </a:solidFill>
                <a:latin typeface="Noto Sans KR"/>
                <a:ea typeface="Noto Sans KR"/>
                <a:cs typeface="Noto Sans KR"/>
                <a:sym typeface="Noto Sans KR"/>
              </a:rPr>
              <a:t>1. </a:t>
            </a:r>
            <a:r>
              <a:rPr b="0" i="0" lang="ko-KR" sz="1700" u="none" cap="none" strike="noStrike">
                <a:solidFill>
                  <a:schemeClr val="dk1"/>
                </a:solidFill>
                <a:highlight>
                  <a:srgbClr val="FFFF00"/>
                </a:highlight>
                <a:latin typeface="Noto Sans KR"/>
                <a:ea typeface="Noto Sans KR"/>
                <a:cs typeface="Noto Sans KR"/>
                <a:sym typeface="Noto Sans KR"/>
              </a:rPr>
              <a:t>「개인정보 보호법」제15조제1항제2호부터 제7호</a:t>
            </a:r>
            <a:r>
              <a:rPr b="0" i="0" lang="ko-KR" sz="1700" u="none" cap="none" strike="noStrike">
                <a:solidFill>
                  <a:schemeClr val="dk1"/>
                </a:solidFill>
                <a:latin typeface="Noto Sans KR"/>
                <a:ea typeface="Noto Sans KR"/>
                <a:cs typeface="Noto Sans KR"/>
                <a:sym typeface="Noto Sans KR"/>
              </a:rPr>
              <a:t>까지의 어느 하나에 해당하는 경우</a:t>
            </a:r>
            <a:endParaRPr b="0" i="0" sz="1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oto Sans KR"/>
              <a:ea typeface="Noto Sans KR"/>
              <a:cs typeface="Noto Sans KR"/>
              <a:sym typeface="Noto Sans KR"/>
            </a:endParaRPr>
          </a:p>
        </p:txBody>
      </p:sp>
      <p:sp>
        <p:nvSpPr>
          <p:cNvPr id="287" name="Google Shape;287;g29b694ac2af_4_16"/>
          <p:cNvSpPr/>
          <p:nvPr/>
        </p:nvSpPr>
        <p:spPr>
          <a:xfrm rot="5400000">
            <a:off x="896463" y="1169713"/>
            <a:ext cx="2740500" cy="23649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88" name="Google Shape;288;g29b694ac2af_4_16"/>
          <p:cNvSpPr/>
          <p:nvPr/>
        </p:nvSpPr>
        <p:spPr>
          <a:xfrm rot="-5400000">
            <a:off x="599175" y="2055600"/>
            <a:ext cx="2157900" cy="1187700"/>
          </a:xfrm>
          <a:prstGeom prst="parallelogram">
            <a:avLst>
              <a:gd fmla="val 49977" name="adj"/>
            </a:avLst>
          </a:prstGeom>
          <a:gradFill>
            <a:gsLst>
              <a:gs pos="0">
                <a:schemeClr val="accent3"/>
              </a:gs>
              <a:gs pos="100000">
                <a:schemeClr val="accent2"/>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29b694ac2af_4_16"/>
          <p:cNvSpPr/>
          <p:nvPr/>
        </p:nvSpPr>
        <p:spPr>
          <a:xfrm flipH="1" rot="5400000">
            <a:off x="1781325" y="2055600"/>
            <a:ext cx="2157900" cy="1187700"/>
          </a:xfrm>
          <a:prstGeom prst="parallelogram">
            <a:avLst>
              <a:gd fmla="val 49977" name="adj"/>
            </a:avLst>
          </a:prstGeom>
          <a:gradFill>
            <a:gsLst>
              <a:gs pos="0">
                <a:schemeClr val="accent3"/>
              </a:gs>
              <a:gs pos="100000">
                <a:schemeClr val="accent1"/>
              </a:gs>
            </a:gsLst>
            <a:lin ang="10800025"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29b694ac2af_4_16"/>
          <p:cNvSpPr txBox="1"/>
          <p:nvPr/>
        </p:nvSpPr>
        <p:spPr>
          <a:xfrm>
            <a:off x="1311550" y="2417100"/>
            <a:ext cx="1958400" cy="46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ko-KR" sz="2100" u="none" cap="none" strike="noStrike">
                <a:solidFill>
                  <a:schemeClr val="lt1"/>
                </a:solidFill>
                <a:latin typeface="Noto Sans KR"/>
                <a:ea typeface="Noto Sans KR"/>
                <a:cs typeface="Noto Sans KR"/>
                <a:sym typeface="Noto Sans KR"/>
              </a:rPr>
              <a:t>수집 및 처리의 법칙</a:t>
            </a:r>
            <a:endParaRPr b="1" i="0" sz="2100" u="none" cap="none" strike="noStrike">
              <a:solidFill>
                <a:schemeClr val="lt1"/>
              </a:solidFill>
              <a:latin typeface="Noto Sans KR"/>
              <a:ea typeface="Noto Sans KR"/>
              <a:cs typeface="Noto Sans KR"/>
              <a:sym typeface="Noto Sans KR"/>
            </a:endParaRPr>
          </a:p>
        </p:txBody>
      </p:sp>
      <p:sp>
        <p:nvSpPr>
          <p:cNvPr id="291" name="Google Shape;291;g29b694ac2af_4_16"/>
          <p:cNvSpPr/>
          <p:nvPr/>
        </p:nvSpPr>
        <p:spPr>
          <a:xfrm>
            <a:off x="1619913" y="1340663"/>
            <a:ext cx="1293600" cy="445200"/>
          </a:xfrm>
          <a:prstGeom prst="roundRect">
            <a:avLst>
              <a:gd fmla="val 16667" name="adj"/>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92" name="Google Shape;292;g29b694ac2af_4_16"/>
          <p:cNvSpPr txBox="1"/>
          <p:nvPr/>
        </p:nvSpPr>
        <p:spPr>
          <a:xfrm>
            <a:off x="1813525" y="1318313"/>
            <a:ext cx="10602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ko-KR" sz="2000" u="none" cap="none" strike="noStrike">
                <a:solidFill>
                  <a:schemeClr val="lt1"/>
                </a:solidFill>
                <a:highlight>
                  <a:schemeClr val="accent3"/>
                </a:highlight>
                <a:latin typeface="Noto Sans KR"/>
                <a:ea typeface="Noto Sans KR"/>
                <a:cs typeface="Noto Sans KR"/>
                <a:sym typeface="Noto Sans KR"/>
              </a:rPr>
              <a:t>제15조</a:t>
            </a:r>
            <a:endParaRPr b="0" i="0" sz="3200" u="none" cap="none" strike="noStrike">
              <a:solidFill>
                <a:schemeClr val="lt1"/>
              </a:solidFill>
              <a:highlight>
                <a:schemeClr val="accent3"/>
              </a:highlight>
              <a:latin typeface="Noto Sans KR"/>
              <a:ea typeface="Noto Sans KR"/>
              <a:cs typeface="Noto Sans KR"/>
              <a:sym typeface="Noto Sans KR"/>
            </a:endParaRPr>
          </a:p>
        </p:txBody>
      </p:sp>
      <p:sp>
        <p:nvSpPr>
          <p:cNvPr id="293" name="Google Shape;293;g29b694ac2af_4_16"/>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9b694ac2af_1_276"/>
          <p:cNvSpPr/>
          <p:nvPr/>
        </p:nvSpPr>
        <p:spPr>
          <a:xfrm>
            <a:off x="1073025" y="11097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99" name="Google Shape;299;g29b694ac2af_1_276"/>
          <p:cNvSpPr/>
          <p:nvPr/>
        </p:nvSpPr>
        <p:spPr>
          <a:xfrm>
            <a:off x="1705900" y="2025525"/>
            <a:ext cx="9636000" cy="10584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Noto Sans KR"/>
              <a:buChar char="●"/>
            </a:pPr>
            <a:r>
              <a:rPr b="0" i="0" lang="ko-KR" sz="1800" u="none" cap="none" strike="noStrike">
                <a:solidFill>
                  <a:schemeClr val="dk1"/>
                </a:solidFill>
                <a:latin typeface="Noto Sans KR"/>
                <a:ea typeface="Noto Sans KR"/>
                <a:cs typeface="Noto Sans KR"/>
                <a:sym typeface="Noto Sans KR"/>
              </a:rPr>
              <a:t>정보주체가 자신의 개인정보를 본인 또는 제3자에게 전송을 요구할 수 있도록 일반적 권리로서 개인정보 전송요구권 신설</a:t>
            </a:r>
            <a:endParaRPr b="0" i="0" sz="1800" u="none" cap="none" strike="noStrike">
              <a:solidFill>
                <a:schemeClr val="dk1"/>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chemeClr val="dk1"/>
              </a:buClr>
              <a:buSzPts val="1800"/>
              <a:buFont typeface="Noto Sans KR"/>
              <a:buChar char="●"/>
            </a:pPr>
            <a:r>
              <a:rPr b="0" i="0" lang="ko-KR" sz="1800" u="none" cap="none" strike="noStrike">
                <a:solidFill>
                  <a:schemeClr val="dk1"/>
                </a:solidFill>
                <a:latin typeface="Noto Sans KR"/>
                <a:ea typeface="Noto Sans KR"/>
                <a:cs typeface="Noto Sans KR"/>
                <a:sym typeface="Noto Sans KR"/>
              </a:rPr>
              <a:t>정보주체가 본인정보를 자기주도적으로 유통·활용하는데 한계</a:t>
            </a:r>
            <a:endParaRPr b="0" i="0" sz="1800" u="none" cap="none" strike="noStrike">
              <a:solidFill>
                <a:schemeClr val="dk1"/>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chemeClr val="dk1"/>
              </a:buClr>
              <a:buSzPts val="1800"/>
              <a:buFont typeface="Noto Sans KR"/>
              <a:buChar char="●"/>
            </a:pPr>
            <a:r>
              <a:rPr b="0" i="0" lang="ko-KR" sz="1800" u="none" cap="none" strike="noStrike">
                <a:solidFill>
                  <a:schemeClr val="dk1"/>
                </a:solidFill>
                <a:latin typeface="Noto Sans KR"/>
                <a:ea typeface="Noto Sans KR"/>
                <a:cs typeface="Noto Sans KR"/>
                <a:sym typeface="Noto Sans KR"/>
              </a:rPr>
              <a:t>금융·공공 등 일부분야에서 전송요구권 근거를 마련</a:t>
            </a:r>
            <a:endParaRPr b="0" i="0" sz="1800" u="none" cap="none" strike="noStrike">
              <a:solidFill>
                <a:schemeClr val="dk1"/>
              </a:solidFill>
              <a:latin typeface="Noto Sans KR"/>
              <a:ea typeface="Noto Sans KR"/>
              <a:cs typeface="Noto Sans KR"/>
              <a:sym typeface="Noto Sans KR"/>
            </a:endParaRPr>
          </a:p>
        </p:txBody>
      </p:sp>
      <p:sp>
        <p:nvSpPr>
          <p:cNvPr id="300" name="Google Shape;300;g29b694ac2af_1_276"/>
          <p:cNvSpPr/>
          <p:nvPr/>
        </p:nvSpPr>
        <p:spPr>
          <a:xfrm>
            <a:off x="396100" y="11039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01" name="Google Shape;301;g29b694ac2af_1_276"/>
          <p:cNvSpPr/>
          <p:nvPr/>
        </p:nvSpPr>
        <p:spPr>
          <a:xfrm>
            <a:off x="495274" y="12102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02" name="Google Shape;302;g29b694ac2af_1_276"/>
          <p:cNvSpPr/>
          <p:nvPr/>
        </p:nvSpPr>
        <p:spPr>
          <a:xfrm>
            <a:off x="548500" y="12563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03" name="Google Shape;303;g29b694ac2af_1_276"/>
          <p:cNvSpPr/>
          <p:nvPr/>
        </p:nvSpPr>
        <p:spPr>
          <a:xfrm>
            <a:off x="468993" y="12263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Noto Sans KR"/>
                <a:ea typeface="Noto Sans KR"/>
                <a:cs typeface="Noto Sans KR"/>
                <a:sym typeface="Noto Sans KR"/>
              </a:rPr>
              <a:t>WHY</a:t>
            </a:r>
            <a:endParaRPr b="1" i="0" sz="2500" u="none" cap="none" strike="noStrike">
              <a:solidFill>
                <a:schemeClr val="lt1"/>
              </a:solidFill>
              <a:latin typeface="Noto Sans KR"/>
              <a:ea typeface="Noto Sans KR"/>
              <a:cs typeface="Noto Sans KR"/>
              <a:sym typeface="Noto Sans KR"/>
            </a:endParaRPr>
          </a:p>
        </p:txBody>
      </p:sp>
      <p:sp>
        <p:nvSpPr>
          <p:cNvPr id="304" name="Google Shape;304;g29b694ac2af_1_276"/>
          <p:cNvSpPr/>
          <p:nvPr/>
        </p:nvSpPr>
        <p:spPr>
          <a:xfrm>
            <a:off x="1682730" y="107618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개정 취지 및 필요성</a:t>
            </a:r>
            <a:endParaRPr b="1" i="0" sz="2000" u="none" cap="none" strike="noStrike">
              <a:solidFill>
                <a:schemeClr val="lt1"/>
              </a:solidFill>
              <a:latin typeface="Noto Sans KR"/>
              <a:ea typeface="Noto Sans KR"/>
              <a:cs typeface="Noto Sans KR"/>
              <a:sym typeface="Noto Sans KR"/>
            </a:endParaRPr>
          </a:p>
        </p:txBody>
      </p:sp>
      <p:sp>
        <p:nvSpPr>
          <p:cNvPr id="305" name="Google Shape;305;g29b694ac2af_1_276"/>
          <p:cNvSpPr/>
          <p:nvPr/>
        </p:nvSpPr>
        <p:spPr>
          <a:xfrm>
            <a:off x="1073025" y="338678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06" name="Google Shape;306;g29b694ac2af_1_276"/>
          <p:cNvSpPr/>
          <p:nvPr/>
        </p:nvSpPr>
        <p:spPr>
          <a:xfrm>
            <a:off x="1705900" y="4033275"/>
            <a:ext cx="5248800" cy="1908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Noto Sans KR"/>
                <a:ea typeface="Noto Sans KR"/>
                <a:cs typeface="Noto Sans KR"/>
                <a:sym typeface="Noto Sans KR"/>
              </a:rPr>
              <a:t>정보주체가 일정규모 이상의 개인정보처리자에게 </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Noto Sans KR"/>
                <a:ea typeface="Noto Sans KR"/>
                <a:cs typeface="Noto Sans KR"/>
                <a:sym typeface="Noto Sans KR"/>
              </a:rPr>
              <a:t>① 본인에 관한 정보에 한하여</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Noto Sans KR"/>
                <a:ea typeface="Noto Sans KR"/>
                <a:cs typeface="Noto Sans KR"/>
                <a:sym typeface="Noto Sans KR"/>
              </a:rPr>
              <a:t>② 다른 개인정보처리자에게</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Noto Sans KR"/>
                <a:ea typeface="Noto Sans KR"/>
                <a:cs typeface="Noto Sans KR"/>
                <a:sym typeface="Noto Sans KR"/>
              </a:rPr>
              <a:t>③ 개인정보관리 전문기관에 </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Noto Sans KR"/>
                <a:ea typeface="Noto Sans KR"/>
                <a:cs typeface="Noto Sans KR"/>
                <a:sym typeface="Noto Sans KR"/>
              </a:rPr>
              <a:t>전송을 요구할 권리 신설</a:t>
            </a:r>
            <a:endParaRPr b="0" i="0" sz="1800" u="none" cap="none" strike="noStrike">
              <a:solidFill>
                <a:schemeClr val="dk1"/>
              </a:solidFill>
              <a:latin typeface="Noto Sans KR"/>
              <a:ea typeface="Noto Sans KR"/>
              <a:cs typeface="Noto Sans KR"/>
              <a:sym typeface="Noto Sans KR"/>
            </a:endParaRPr>
          </a:p>
        </p:txBody>
      </p:sp>
      <p:sp>
        <p:nvSpPr>
          <p:cNvPr id="307" name="Google Shape;307;g29b694ac2af_1_276"/>
          <p:cNvSpPr/>
          <p:nvPr/>
        </p:nvSpPr>
        <p:spPr>
          <a:xfrm>
            <a:off x="396100" y="338102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Noto Sans KR"/>
              <a:ea typeface="Noto Sans KR"/>
              <a:cs typeface="Noto Sans KR"/>
              <a:sym typeface="Noto Sans KR"/>
            </a:endParaRPr>
          </a:p>
        </p:txBody>
      </p:sp>
      <p:sp>
        <p:nvSpPr>
          <p:cNvPr id="308" name="Google Shape;308;g29b694ac2af_1_276"/>
          <p:cNvSpPr/>
          <p:nvPr/>
        </p:nvSpPr>
        <p:spPr>
          <a:xfrm>
            <a:off x="495274" y="348725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Noto Sans KR"/>
              <a:ea typeface="Noto Sans KR"/>
              <a:cs typeface="Noto Sans KR"/>
              <a:sym typeface="Noto Sans KR"/>
            </a:endParaRPr>
          </a:p>
        </p:txBody>
      </p:sp>
      <p:sp>
        <p:nvSpPr>
          <p:cNvPr id="309" name="Google Shape;309;g29b694ac2af_1_276"/>
          <p:cNvSpPr/>
          <p:nvPr/>
        </p:nvSpPr>
        <p:spPr>
          <a:xfrm>
            <a:off x="548500" y="353342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Noto Sans KR"/>
              <a:ea typeface="Noto Sans KR"/>
              <a:cs typeface="Noto Sans KR"/>
              <a:sym typeface="Noto Sans KR"/>
            </a:endParaRPr>
          </a:p>
        </p:txBody>
      </p:sp>
      <p:sp>
        <p:nvSpPr>
          <p:cNvPr id="310" name="Google Shape;310;g29b694ac2af_1_276"/>
          <p:cNvSpPr/>
          <p:nvPr/>
        </p:nvSpPr>
        <p:spPr>
          <a:xfrm>
            <a:off x="468993" y="350342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Noto Sans KR"/>
                <a:ea typeface="Noto Sans KR"/>
                <a:cs typeface="Noto Sans KR"/>
                <a:sym typeface="Noto Sans KR"/>
              </a:rPr>
              <a:t>WHAT</a:t>
            </a:r>
            <a:endParaRPr b="1" i="0" sz="2500" u="none" cap="none" strike="noStrike">
              <a:solidFill>
                <a:schemeClr val="lt1"/>
              </a:solidFill>
              <a:latin typeface="Noto Sans KR"/>
              <a:ea typeface="Noto Sans KR"/>
              <a:cs typeface="Noto Sans KR"/>
              <a:sym typeface="Noto Sans KR"/>
            </a:endParaRPr>
          </a:p>
        </p:txBody>
      </p:sp>
      <p:sp>
        <p:nvSpPr>
          <p:cNvPr id="311" name="Google Shape;311;g29b694ac2af_1_276"/>
          <p:cNvSpPr/>
          <p:nvPr/>
        </p:nvSpPr>
        <p:spPr>
          <a:xfrm>
            <a:off x="1682729" y="3353225"/>
            <a:ext cx="24171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주요 개정 내용</a:t>
            </a:r>
            <a:endParaRPr b="1" i="0" sz="2000" u="none" cap="none" strike="noStrike">
              <a:solidFill>
                <a:schemeClr val="lt1"/>
              </a:solidFill>
              <a:latin typeface="Noto Sans KR"/>
              <a:ea typeface="Noto Sans KR"/>
              <a:cs typeface="Noto Sans KR"/>
              <a:sym typeface="Noto Sans KR"/>
            </a:endParaRPr>
          </a:p>
        </p:txBody>
      </p:sp>
      <p:sp>
        <p:nvSpPr>
          <p:cNvPr id="312" name="Google Shape;312;g29b694ac2af_1_276"/>
          <p:cNvSpPr/>
          <p:nvPr/>
        </p:nvSpPr>
        <p:spPr>
          <a:xfrm>
            <a:off x="7103500" y="3988964"/>
            <a:ext cx="5248800" cy="1908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Noto Sans KR"/>
                <a:ea typeface="Noto Sans KR"/>
                <a:cs typeface="Noto Sans KR"/>
                <a:sym typeface="Noto Sans KR"/>
              </a:rPr>
              <a:t>전송요구를 받은 개인정보처리자는 </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Noto Sans KR"/>
                <a:ea typeface="Noto Sans KR"/>
                <a:cs typeface="Noto Sans KR"/>
                <a:sym typeface="Noto Sans KR"/>
              </a:rPr>
              <a:t>① 정보주체 본인</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Noto Sans KR"/>
                <a:ea typeface="Noto Sans KR"/>
                <a:cs typeface="Noto Sans KR"/>
                <a:sym typeface="Noto Sans KR"/>
              </a:rPr>
              <a:t>② 다른 개인정보처리자</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Noto Sans KR"/>
                <a:ea typeface="Noto Sans KR"/>
                <a:cs typeface="Noto Sans KR"/>
                <a:sym typeface="Noto Sans KR"/>
              </a:rPr>
              <a:t>③ 개인정보관리 전문기관에 </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Noto Sans KR"/>
                <a:ea typeface="Noto Sans KR"/>
                <a:cs typeface="Noto Sans KR"/>
                <a:sym typeface="Noto Sans KR"/>
              </a:rPr>
              <a:t>개인정보를 전송해야 할 의무 부담</a:t>
            </a:r>
            <a:endParaRPr b="0" i="0" sz="1800" u="none" cap="none" strike="noStrike">
              <a:solidFill>
                <a:schemeClr val="dk1"/>
              </a:solidFill>
              <a:latin typeface="Noto Sans KR"/>
              <a:ea typeface="Noto Sans KR"/>
              <a:cs typeface="Noto Sans KR"/>
              <a:sym typeface="Noto Sans KR"/>
            </a:endParaRPr>
          </a:p>
        </p:txBody>
      </p:sp>
      <p:sp>
        <p:nvSpPr>
          <p:cNvPr id="313" name="Google Shape;313;g29b694ac2af_1_276"/>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신 설</a:t>
            </a:r>
            <a:endParaRPr b="1" i="0" sz="1800" u="none" cap="none" strike="noStrike">
              <a:solidFill>
                <a:schemeClr val="dk1"/>
              </a:solidFill>
              <a:latin typeface="Noto Sans KR"/>
              <a:ea typeface="Noto Sans KR"/>
              <a:cs typeface="Noto Sans KR"/>
              <a:sym typeface="Noto Sans KR"/>
            </a:endParaRPr>
          </a:p>
        </p:txBody>
      </p:sp>
      <p:sp>
        <p:nvSpPr>
          <p:cNvPr id="314" name="Google Shape;314;g29b694ac2af_1_276"/>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2. 개인정보 전송요구권 신설로 데이터 전송 확대</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315" name="Google Shape;315;g29b694ac2af_1_276"/>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
        <p:nvSpPr>
          <p:cNvPr id="316" name="Google Shape;316;g29b694ac2af_1_276"/>
          <p:cNvSpPr txBox="1"/>
          <p:nvPr/>
        </p:nvSpPr>
        <p:spPr>
          <a:xfrm>
            <a:off x="3954700" y="35330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FFFFFF"/>
                </a:solidFill>
                <a:latin typeface="Noto Sans KR"/>
                <a:ea typeface="Noto Sans KR"/>
                <a:cs typeface="Noto Sans KR"/>
                <a:sym typeface="Noto Sans KR"/>
              </a:rPr>
              <a:t>제35조의2(개인정보의 전송 요구)</a:t>
            </a:r>
            <a:endParaRPr b="0" i="0" sz="1100" u="none" cap="none" strike="noStrike">
              <a:solidFill>
                <a:srgbClr val="FFFFFF"/>
              </a:solidFill>
              <a:latin typeface="Noto Sans KR"/>
              <a:ea typeface="Noto Sans KR"/>
              <a:cs typeface="Noto Sans KR"/>
              <a:sym typeface="Noto Sans K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9b694ac2af_6_106"/>
          <p:cNvSpPr/>
          <p:nvPr/>
        </p:nvSpPr>
        <p:spPr>
          <a:xfrm>
            <a:off x="-2" y="437189"/>
            <a:ext cx="12192000" cy="714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개인정보 전송요구권의 기본 개념</a:t>
            </a:r>
            <a:endParaRPr b="1" i="0" sz="2000" u="none" cap="none" strike="noStrike">
              <a:solidFill>
                <a:schemeClr val="lt1"/>
              </a:solidFill>
              <a:latin typeface="Noto Sans KR"/>
              <a:ea typeface="Noto Sans KR"/>
              <a:cs typeface="Noto Sans KR"/>
              <a:sym typeface="Noto Sans KR"/>
            </a:endParaRPr>
          </a:p>
        </p:txBody>
      </p:sp>
      <p:sp>
        <p:nvSpPr>
          <p:cNvPr id="322" name="Google Shape;322;g29b694ac2af_6_106"/>
          <p:cNvSpPr/>
          <p:nvPr/>
        </p:nvSpPr>
        <p:spPr>
          <a:xfrm>
            <a:off x="194875" y="5192100"/>
            <a:ext cx="2001000" cy="4308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Noto Sans KR"/>
                <a:ea typeface="Noto Sans KR"/>
                <a:cs typeface="Noto Sans KR"/>
                <a:sym typeface="Noto Sans KR"/>
              </a:rPr>
              <a:t>정보주체</a:t>
            </a:r>
            <a:endParaRPr b="1" i="0" sz="1600" u="none" cap="none" strike="noStrike">
              <a:solidFill>
                <a:srgbClr val="FF9900"/>
              </a:solidFill>
              <a:latin typeface="Noto Sans KR"/>
              <a:ea typeface="Noto Sans KR"/>
              <a:cs typeface="Noto Sans KR"/>
              <a:sym typeface="Noto Sans KR"/>
            </a:endParaRPr>
          </a:p>
        </p:txBody>
      </p:sp>
      <p:sp>
        <p:nvSpPr>
          <p:cNvPr id="323" name="Google Shape;323;g29b694ac2af_6_106"/>
          <p:cNvSpPr/>
          <p:nvPr/>
        </p:nvSpPr>
        <p:spPr>
          <a:xfrm>
            <a:off x="171150" y="1377479"/>
            <a:ext cx="11849700" cy="3497400"/>
          </a:xfrm>
          <a:prstGeom prst="rect">
            <a:avLst/>
          </a:prstGeom>
          <a:solidFill>
            <a:srgbClr val="EEEEED"/>
          </a:solidFill>
          <a:ln cap="flat" cmpd="sng" w="9525">
            <a:solidFill>
              <a:srgbClr val="0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24" name="Google Shape;324;g29b694ac2af_6_106"/>
          <p:cNvSpPr/>
          <p:nvPr/>
        </p:nvSpPr>
        <p:spPr>
          <a:xfrm>
            <a:off x="612150" y="1519229"/>
            <a:ext cx="2001000" cy="4308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Noto Sans KR"/>
                <a:ea typeface="Noto Sans KR"/>
                <a:cs typeface="Noto Sans KR"/>
                <a:sym typeface="Noto Sans KR"/>
              </a:rPr>
              <a:t>개인정보 </a:t>
            </a:r>
            <a:r>
              <a:rPr b="1" i="0" lang="ko-KR" sz="1600" u="none" cap="none" strike="noStrike">
                <a:solidFill>
                  <a:srgbClr val="FF9900"/>
                </a:solidFill>
                <a:latin typeface="Noto Sans KR"/>
                <a:ea typeface="Noto Sans KR"/>
                <a:cs typeface="Noto Sans KR"/>
                <a:sym typeface="Noto Sans KR"/>
              </a:rPr>
              <a:t>전송기관</a:t>
            </a:r>
            <a:endParaRPr b="1" i="0" sz="1600" u="none" cap="none" strike="noStrike">
              <a:solidFill>
                <a:srgbClr val="FF9900"/>
              </a:solidFill>
              <a:latin typeface="Noto Sans KR"/>
              <a:ea typeface="Noto Sans KR"/>
              <a:cs typeface="Noto Sans KR"/>
              <a:sym typeface="Noto Sans KR"/>
            </a:endParaRPr>
          </a:p>
        </p:txBody>
      </p:sp>
      <p:pic>
        <p:nvPicPr>
          <p:cNvPr id="325" name="Google Shape;325;g29b694ac2af_6_106"/>
          <p:cNvPicPr preferRelativeResize="0"/>
          <p:nvPr/>
        </p:nvPicPr>
        <p:blipFill rotWithShape="1">
          <a:blip r:embed="rId3">
            <a:alphaModFix/>
          </a:blip>
          <a:srcRect b="0" l="0" r="0" t="0"/>
          <a:stretch/>
        </p:blipFill>
        <p:spPr>
          <a:xfrm>
            <a:off x="988750" y="1976916"/>
            <a:ext cx="1247775" cy="1666875"/>
          </a:xfrm>
          <a:prstGeom prst="rect">
            <a:avLst/>
          </a:prstGeom>
          <a:noFill/>
          <a:ln>
            <a:noFill/>
          </a:ln>
        </p:spPr>
      </p:pic>
      <p:sp>
        <p:nvSpPr>
          <p:cNvPr id="326" name="Google Shape;326;g29b694ac2af_6_106"/>
          <p:cNvSpPr/>
          <p:nvPr/>
        </p:nvSpPr>
        <p:spPr>
          <a:xfrm>
            <a:off x="5115775" y="1464329"/>
            <a:ext cx="2502600" cy="3618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Noto Sans KR"/>
                <a:ea typeface="Noto Sans KR"/>
                <a:cs typeface="Noto Sans KR"/>
                <a:sym typeface="Noto Sans KR"/>
              </a:rPr>
              <a:t>개인정보 </a:t>
            </a:r>
            <a:r>
              <a:rPr b="1" i="0" lang="ko-KR" sz="1600" u="none" cap="none" strike="noStrike">
                <a:solidFill>
                  <a:srgbClr val="FF9900"/>
                </a:solidFill>
                <a:latin typeface="Noto Sans KR"/>
                <a:ea typeface="Noto Sans KR"/>
                <a:cs typeface="Noto Sans KR"/>
                <a:sym typeface="Noto Sans KR"/>
              </a:rPr>
              <a:t>수신기관</a:t>
            </a:r>
            <a:endParaRPr b="1" i="0" sz="1600" u="none" cap="none" strike="noStrike">
              <a:solidFill>
                <a:schemeClr val="dk1"/>
              </a:solidFill>
              <a:latin typeface="Noto Sans KR"/>
              <a:ea typeface="Noto Sans KR"/>
              <a:cs typeface="Noto Sans KR"/>
              <a:sym typeface="Noto Sans KR"/>
            </a:endParaRPr>
          </a:p>
        </p:txBody>
      </p:sp>
      <p:pic>
        <p:nvPicPr>
          <p:cNvPr id="327" name="Google Shape;327;g29b694ac2af_6_106"/>
          <p:cNvPicPr preferRelativeResize="0"/>
          <p:nvPr/>
        </p:nvPicPr>
        <p:blipFill rotWithShape="1">
          <a:blip r:embed="rId4">
            <a:alphaModFix/>
          </a:blip>
          <a:srcRect b="0" l="0" r="0" t="0"/>
          <a:stretch/>
        </p:blipFill>
        <p:spPr>
          <a:xfrm>
            <a:off x="5970370" y="1885177"/>
            <a:ext cx="793393" cy="1039543"/>
          </a:xfrm>
          <a:prstGeom prst="rect">
            <a:avLst/>
          </a:prstGeom>
          <a:noFill/>
          <a:ln>
            <a:noFill/>
          </a:ln>
        </p:spPr>
      </p:pic>
      <p:cxnSp>
        <p:nvCxnSpPr>
          <p:cNvPr id="328" name="Google Shape;328;g29b694ac2af_6_106"/>
          <p:cNvCxnSpPr>
            <a:stCxn id="324" idx="3"/>
            <a:endCxn id="326" idx="1"/>
          </p:cNvCxnSpPr>
          <p:nvPr/>
        </p:nvCxnSpPr>
        <p:spPr>
          <a:xfrm flipH="1" rot="10800000">
            <a:off x="2613150" y="1645229"/>
            <a:ext cx="2502600" cy="89400"/>
          </a:xfrm>
          <a:prstGeom prst="straightConnector1">
            <a:avLst/>
          </a:prstGeom>
          <a:noFill/>
          <a:ln cap="flat" cmpd="sng" w="76200">
            <a:solidFill>
              <a:schemeClr val="dk2"/>
            </a:solidFill>
            <a:prstDash val="solid"/>
            <a:round/>
            <a:headEnd len="sm" w="sm" type="none"/>
            <a:tailEnd len="med" w="med" type="triangle"/>
          </a:ln>
        </p:spPr>
      </p:cxnSp>
      <p:sp>
        <p:nvSpPr>
          <p:cNvPr id="329" name="Google Shape;329;g29b694ac2af_6_106"/>
          <p:cNvSpPr/>
          <p:nvPr/>
        </p:nvSpPr>
        <p:spPr>
          <a:xfrm>
            <a:off x="194880" y="3643804"/>
            <a:ext cx="2998800" cy="7143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Noto Sans KR"/>
                <a:ea typeface="Noto Sans KR"/>
                <a:cs typeface="Noto Sans KR"/>
                <a:sym typeface="Noto Sans KR"/>
              </a:rPr>
              <a:t>[대상] “일정규모 이상 한정”</a:t>
            </a:r>
            <a:endParaRPr b="0" i="0" sz="1600" u="none" cap="none" strike="noStrike">
              <a:solidFill>
                <a:schemeClr val="dk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Noto Sans KR"/>
                <a:ea typeface="Noto Sans KR"/>
                <a:cs typeface="Noto Sans KR"/>
                <a:sym typeface="Noto Sans KR"/>
              </a:rPr>
              <a:t>매출액, 산업별 특성 등 고려</a:t>
            </a:r>
            <a:endParaRPr b="0" i="0" sz="1600" u="none" cap="none" strike="noStrike">
              <a:solidFill>
                <a:schemeClr val="dk1"/>
              </a:solidFill>
              <a:latin typeface="Noto Sans KR"/>
              <a:ea typeface="Noto Sans KR"/>
              <a:cs typeface="Noto Sans KR"/>
              <a:sym typeface="Noto Sans KR"/>
            </a:endParaRPr>
          </a:p>
        </p:txBody>
      </p:sp>
      <p:sp>
        <p:nvSpPr>
          <p:cNvPr id="330" name="Google Shape;330;g29b694ac2af_6_106"/>
          <p:cNvSpPr/>
          <p:nvPr/>
        </p:nvSpPr>
        <p:spPr>
          <a:xfrm>
            <a:off x="5115775" y="3128904"/>
            <a:ext cx="3927900" cy="3618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Noto Sans KR"/>
                <a:ea typeface="Noto Sans KR"/>
                <a:cs typeface="Noto Sans KR"/>
                <a:sym typeface="Noto Sans KR"/>
              </a:rPr>
              <a:t>&lt;분야별&gt; </a:t>
            </a:r>
            <a:r>
              <a:rPr b="1" i="0" lang="ko-KR" sz="1600" u="none" cap="none" strike="noStrike">
                <a:solidFill>
                  <a:srgbClr val="FF9900"/>
                </a:solidFill>
                <a:latin typeface="Noto Sans KR"/>
                <a:ea typeface="Noto Sans KR"/>
                <a:cs typeface="Noto Sans KR"/>
                <a:sym typeface="Noto Sans KR"/>
              </a:rPr>
              <a:t>개인정보 관리전문기관</a:t>
            </a:r>
            <a:endParaRPr b="1" i="0" sz="1600" u="none" cap="none" strike="noStrike">
              <a:solidFill>
                <a:schemeClr val="dk1"/>
              </a:solidFill>
              <a:latin typeface="Noto Sans KR"/>
              <a:ea typeface="Noto Sans KR"/>
              <a:cs typeface="Noto Sans KR"/>
              <a:sym typeface="Noto Sans KR"/>
            </a:endParaRPr>
          </a:p>
        </p:txBody>
      </p:sp>
      <p:pic>
        <p:nvPicPr>
          <p:cNvPr id="331" name="Google Shape;331;g29b694ac2af_6_106"/>
          <p:cNvPicPr preferRelativeResize="0"/>
          <p:nvPr/>
        </p:nvPicPr>
        <p:blipFill rotWithShape="1">
          <a:blip r:embed="rId5">
            <a:alphaModFix/>
          </a:blip>
          <a:srcRect b="0" l="0" r="0" t="0"/>
          <a:stretch/>
        </p:blipFill>
        <p:spPr>
          <a:xfrm>
            <a:off x="6065318" y="3643804"/>
            <a:ext cx="2028825" cy="1171575"/>
          </a:xfrm>
          <a:prstGeom prst="rect">
            <a:avLst/>
          </a:prstGeom>
          <a:noFill/>
          <a:ln>
            <a:noFill/>
          </a:ln>
        </p:spPr>
      </p:pic>
      <p:cxnSp>
        <p:nvCxnSpPr>
          <p:cNvPr id="332" name="Google Shape;332;g29b694ac2af_6_106"/>
          <p:cNvCxnSpPr>
            <a:stCxn id="324" idx="3"/>
            <a:endCxn id="330" idx="1"/>
          </p:cNvCxnSpPr>
          <p:nvPr/>
        </p:nvCxnSpPr>
        <p:spPr>
          <a:xfrm>
            <a:off x="2613150" y="1734629"/>
            <a:ext cx="2502600" cy="1575300"/>
          </a:xfrm>
          <a:prstGeom prst="straightConnector1">
            <a:avLst/>
          </a:prstGeom>
          <a:noFill/>
          <a:ln cap="flat" cmpd="sng" w="76200">
            <a:solidFill>
              <a:schemeClr val="dk2"/>
            </a:solidFill>
            <a:prstDash val="solid"/>
            <a:round/>
            <a:headEnd len="sm" w="sm" type="none"/>
            <a:tailEnd len="med" w="med" type="triangle"/>
          </a:ln>
        </p:spPr>
      </p:cxnSp>
      <p:sp>
        <p:nvSpPr>
          <p:cNvPr id="333" name="Google Shape;333;g29b694ac2af_6_106"/>
          <p:cNvSpPr/>
          <p:nvPr/>
        </p:nvSpPr>
        <p:spPr>
          <a:xfrm>
            <a:off x="8094149" y="3643804"/>
            <a:ext cx="3543900" cy="11715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Noto Sans KR"/>
                <a:ea typeface="Noto Sans KR"/>
                <a:cs typeface="Noto Sans KR"/>
                <a:sym typeface="Noto Sans KR"/>
              </a:rPr>
              <a:t>[전송지원 통합플랫폼]</a:t>
            </a:r>
            <a:endParaRPr b="0" i="0" sz="1600" u="none" cap="none" strike="noStrike">
              <a:solidFill>
                <a:schemeClr val="dk1"/>
              </a:solidFill>
              <a:latin typeface="Noto Sans KR"/>
              <a:ea typeface="Noto Sans KR"/>
              <a:cs typeface="Noto Sans KR"/>
              <a:sym typeface="Noto Sans KR"/>
            </a:endParaRPr>
          </a:p>
          <a:p>
            <a:pPr indent="-330200" lvl="0" marL="457200" marR="0" rtl="0" algn="l">
              <a:lnSpc>
                <a:spcPct val="100000"/>
              </a:lnSpc>
              <a:spcBef>
                <a:spcPts val="0"/>
              </a:spcBef>
              <a:spcAft>
                <a:spcPts val="0"/>
              </a:spcAft>
              <a:buClr>
                <a:schemeClr val="dk1"/>
              </a:buClr>
              <a:buSzPts val="1600"/>
              <a:buFont typeface="Noto Sans KR"/>
              <a:buChar char="●"/>
            </a:pPr>
            <a:r>
              <a:rPr b="0" i="0" lang="ko-KR" sz="1600" u="none" cap="none" strike="noStrike">
                <a:solidFill>
                  <a:schemeClr val="dk1"/>
                </a:solidFill>
                <a:latin typeface="Noto Sans KR"/>
                <a:ea typeface="Noto Sans KR"/>
                <a:cs typeface="Noto Sans KR"/>
                <a:sym typeface="Noto Sans KR"/>
              </a:rPr>
              <a:t>정보주체의 권리 행사지원</a:t>
            </a:r>
            <a:endParaRPr b="0" i="0" sz="1600" u="none" cap="none" strike="noStrike">
              <a:solidFill>
                <a:schemeClr val="dk1"/>
              </a:solidFill>
              <a:latin typeface="Noto Sans KR"/>
              <a:ea typeface="Noto Sans KR"/>
              <a:cs typeface="Noto Sans KR"/>
              <a:sym typeface="Noto Sans KR"/>
            </a:endParaRPr>
          </a:p>
          <a:p>
            <a:pPr indent="-330200" lvl="0" marL="457200" marR="0" rtl="0" algn="l">
              <a:lnSpc>
                <a:spcPct val="100000"/>
              </a:lnSpc>
              <a:spcBef>
                <a:spcPts val="0"/>
              </a:spcBef>
              <a:spcAft>
                <a:spcPts val="0"/>
              </a:spcAft>
              <a:buClr>
                <a:schemeClr val="dk1"/>
              </a:buClr>
              <a:buSzPts val="1600"/>
              <a:buFont typeface="Noto Sans KR"/>
              <a:buChar char="●"/>
            </a:pPr>
            <a:r>
              <a:rPr b="0" i="0" lang="ko-KR" sz="1600" u="none" cap="none" strike="noStrike">
                <a:solidFill>
                  <a:schemeClr val="dk1"/>
                </a:solidFill>
                <a:latin typeface="Noto Sans KR"/>
                <a:ea typeface="Noto Sans KR"/>
                <a:cs typeface="Noto Sans KR"/>
                <a:sym typeface="Noto Sans KR"/>
              </a:rPr>
              <a:t>전송시스템 구축 및 표준화</a:t>
            </a:r>
            <a:endParaRPr b="0" i="0" sz="1600" u="none" cap="none" strike="noStrike">
              <a:solidFill>
                <a:schemeClr val="dk1"/>
              </a:solidFill>
              <a:latin typeface="Noto Sans KR"/>
              <a:ea typeface="Noto Sans KR"/>
              <a:cs typeface="Noto Sans KR"/>
              <a:sym typeface="Noto Sans KR"/>
            </a:endParaRPr>
          </a:p>
          <a:p>
            <a:pPr indent="-330200" lvl="0" marL="457200" marR="0" rtl="0" algn="l">
              <a:lnSpc>
                <a:spcPct val="100000"/>
              </a:lnSpc>
              <a:spcBef>
                <a:spcPts val="0"/>
              </a:spcBef>
              <a:spcAft>
                <a:spcPts val="0"/>
              </a:spcAft>
              <a:buClr>
                <a:schemeClr val="dk1"/>
              </a:buClr>
              <a:buSzPts val="1600"/>
              <a:buFont typeface="Noto Sans KR"/>
              <a:buChar char="●"/>
            </a:pPr>
            <a:r>
              <a:rPr b="0" i="0" lang="ko-KR" sz="1600" u="none" cap="none" strike="noStrike">
                <a:solidFill>
                  <a:schemeClr val="dk1"/>
                </a:solidFill>
                <a:latin typeface="Noto Sans KR"/>
                <a:ea typeface="Noto Sans KR"/>
                <a:cs typeface="Noto Sans KR"/>
                <a:sym typeface="Noto Sans KR"/>
              </a:rPr>
              <a:t>개인정보 관리 분석</a:t>
            </a:r>
            <a:endParaRPr b="0" i="0" sz="1600" u="none" cap="none" strike="noStrike">
              <a:solidFill>
                <a:schemeClr val="dk1"/>
              </a:solidFill>
              <a:latin typeface="Noto Sans KR"/>
              <a:ea typeface="Noto Sans KR"/>
              <a:cs typeface="Noto Sans KR"/>
              <a:sym typeface="Noto Sans KR"/>
            </a:endParaRPr>
          </a:p>
        </p:txBody>
      </p:sp>
      <p:sp>
        <p:nvSpPr>
          <p:cNvPr id="334" name="Google Shape;334;g29b694ac2af_6_106"/>
          <p:cNvSpPr/>
          <p:nvPr/>
        </p:nvSpPr>
        <p:spPr>
          <a:xfrm>
            <a:off x="194875" y="5613700"/>
            <a:ext cx="4317900" cy="5232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dk1"/>
                </a:solidFill>
                <a:latin typeface="Noto Sans KR"/>
                <a:ea typeface="Noto Sans KR"/>
                <a:cs typeface="Noto Sans KR"/>
                <a:sym typeface="Noto Sans KR"/>
              </a:rPr>
              <a:t>전문기관 또는 수신기관과 계약체결로 다양한 서비스 이용</a:t>
            </a:r>
            <a:endParaRPr b="0" i="0" sz="1200" u="none" cap="none" strike="noStrike">
              <a:solidFill>
                <a:schemeClr val="dk1"/>
              </a:solidFill>
              <a:latin typeface="Noto Sans KR"/>
              <a:ea typeface="Noto Sans KR"/>
              <a:cs typeface="Noto Sans KR"/>
              <a:sym typeface="Noto Sans KR"/>
            </a:endParaRPr>
          </a:p>
        </p:txBody>
      </p:sp>
      <p:pic>
        <p:nvPicPr>
          <p:cNvPr id="335" name="Google Shape;335;g29b694ac2af_6_106"/>
          <p:cNvPicPr preferRelativeResize="0"/>
          <p:nvPr/>
        </p:nvPicPr>
        <p:blipFill rotWithShape="1">
          <a:blip r:embed="rId6">
            <a:alphaModFix/>
          </a:blip>
          <a:srcRect b="0" l="0" r="0" t="0"/>
          <a:stretch/>
        </p:blipFill>
        <p:spPr>
          <a:xfrm>
            <a:off x="2195875" y="4987316"/>
            <a:ext cx="862000" cy="646500"/>
          </a:xfrm>
          <a:prstGeom prst="rect">
            <a:avLst/>
          </a:prstGeom>
          <a:noFill/>
          <a:ln>
            <a:noFill/>
          </a:ln>
        </p:spPr>
      </p:pic>
      <p:cxnSp>
        <p:nvCxnSpPr>
          <p:cNvPr id="336" name="Google Shape;336;g29b694ac2af_6_106"/>
          <p:cNvCxnSpPr/>
          <p:nvPr/>
        </p:nvCxnSpPr>
        <p:spPr>
          <a:xfrm>
            <a:off x="1342689" y="4380300"/>
            <a:ext cx="6900" cy="811800"/>
          </a:xfrm>
          <a:prstGeom prst="straightConnector1">
            <a:avLst/>
          </a:prstGeom>
          <a:noFill/>
          <a:ln cap="flat" cmpd="sng" w="28575">
            <a:solidFill>
              <a:schemeClr val="dk2"/>
            </a:solidFill>
            <a:prstDash val="solid"/>
            <a:round/>
            <a:headEnd len="sm" w="sm" type="none"/>
            <a:tailEnd len="med" w="med" type="triangle"/>
          </a:ln>
        </p:spPr>
      </p:cxnSp>
      <p:cxnSp>
        <p:nvCxnSpPr>
          <p:cNvPr id="337" name="Google Shape;337;g29b694ac2af_6_106"/>
          <p:cNvCxnSpPr/>
          <p:nvPr/>
        </p:nvCxnSpPr>
        <p:spPr>
          <a:xfrm rot="10800000">
            <a:off x="1585343" y="4358025"/>
            <a:ext cx="18600" cy="866100"/>
          </a:xfrm>
          <a:prstGeom prst="straightConnector1">
            <a:avLst/>
          </a:prstGeom>
          <a:noFill/>
          <a:ln cap="flat" cmpd="sng" w="28575">
            <a:solidFill>
              <a:schemeClr val="dk2"/>
            </a:solidFill>
            <a:prstDash val="solid"/>
            <a:round/>
            <a:headEnd len="sm" w="sm" type="none"/>
            <a:tailEnd len="med" w="med" type="triangle"/>
          </a:ln>
        </p:spPr>
      </p:cxnSp>
      <p:sp>
        <p:nvSpPr>
          <p:cNvPr id="338" name="Google Shape;338;g29b694ac2af_6_106"/>
          <p:cNvSpPr/>
          <p:nvPr/>
        </p:nvSpPr>
        <p:spPr>
          <a:xfrm>
            <a:off x="7618375" y="5163025"/>
            <a:ext cx="2001000" cy="4308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Noto Sans KR"/>
                <a:ea typeface="Noto Sans KR"/>
                <a:cs typeface="Noto Sans KR"/>
                <a:sym typeface="Noto Sans KR"/>
              </a:rPr>
              <a:t>전송지원 플랫폼</a:t>
            </a:r>
            <a:endParaRPr b="1" i="0" sz="1600" u="none" cap="none" strike="noStrike">
              <a:solidFill>
                <a:srgbClr val="FF9900"/>
              </a:solidFill>
              <a:latin typeface="Noto Sans KR"/>
              <a:ea typeface="Noto Sans KR"/>
              <a:cs typeface="Noto Sans KR"/>
              <a:sym typeface="Noto Sans KR"/>
            </a:endParaRPr>
          </a:p>
        </p:txBody>
      </p:sp>
      <p:sp>
        <p:nvSpPr>
          <p:cNvPr id="339" name="Google Shape;339;g29b694ac2af_6_106"/>
          <p:cNvSpPr/>
          <p:nvPr/>
        </p:nvSpPr>
        <p:spPr>
          <a:xfrm>
            <a:off x="7618375" y="5593825"/>
            <a:ext cx="4317900" cy="5232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dk1"/>
                </a:solidFill>
                <a:latin typeface="Noto Sans KR"/>
                <a:ea typeface="Noto Sans KR"/>
                <a:cs typeface="Noto Sans KR"/>
                <a:sym typeface="Noto Sans KR"/>
              </a:rPr>
              <a:t>전문기관 또는 수신기관과 계약체결로 다양한 서비스 이용</a:t>
            </a:r>
            <a:endParaRPr b="0" i="0" sz="1200" u="none" cap="none" strike="noStrike">
              <a:solidFill>
                <a:schemeClr val="dk1"/>
              </a:solidFill>
              <a:latin typeface="Noto Sans KR"/>
              <a:ea typeface="Noto Sans KR"/>
              <a:cs typeface="Noto Sans KR"/>
              <a:sym typeface="Noto Sans KR"/>
            </a:endParaRPr>
          </a:p>
        </p:txBody>
      </p:sp>
      <p:pic>
        <p:nvPicPr>
          <p:cNvPr id="340" name="Google Shape;340;g29b694ac2af_6_106"/>
          <p:cNvPicPr preferRelativeResize="0"/>
          <p:nvPr/>
        </p:nvPicPr>
        <p:blipFill rotWithShape="1">
          <a:blip r:embed="rId7">
            <a:alphaModFix/>
          </a:blip>
          <a:srcRect b="0" l="0" r="0" t="0"/>
          <a:stretch/>
        </p:blipFill>
        <p:spPr>
          <a:xfrm>
            <a:off x="6756375" y="5173177"/>
            <a:ext cx="862000" cy="898117"/>
          </a:xfrm>
          <a:prstGeom prst="rect">
            <a:avLst/>
          </a:prstGeom>
          <a:noFill/>
          <a:ln>
            <a:noFill/>
          </a:ln>
        </p:spPr>
      </p:pic>
      <p:cxnSp>
        <p:nvCxnSpPr>
          <p:cNvPr id="341" name="Google Shape;341;g29b694ac2af_6_106"/>
          <p:cNvCxnSpPr>
            <a:endCxn id="340" idx="1"/>
          </p:cNvCxnSpPr>
          <p:nvPr/>
        </p:nvCxnSpPr>
        <p:spPr>
          <a:xfrm flipH="1" rot="10800000">
            <a:off x="4512675" y="5622236"/>
            <a:ext cx="2243700" cy="253200"/>
          </a:xfrm>
          <a:prstGeom prst="bentConnector3">
            <a:avLst>
              <a:gd fmla="val 50000" name="adj1"/>
            </a:avLst>
          </a:prstGeom>
          <a:noFill/>
          <a:ln cap="flat" cmpd="sng" w="38100">
            <a:solidFill>
              <a:schemeClr val="dk2"/>
            </a:solidFill>
            <a:prstDash val="solid"/>
            <a:round/>
            <a:headEnd len="med" w="med" type="stealth"/>
            <a:tailEnd len="med" w="med" type="triangle"/>
          </a:ln>
        </p:spPr>
      </p:cxnSp>
      <p:sp>
        <p:nvSpPr>
          <p:cNvPr id="342" name="Google Shape;342;g29b694ac2af_6_106"/>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2. 개인정보 전송요구권 신설로 데이터 전송 확대</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343" name="Google Shape;343;g29b694ac2af_6_106"/>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9b694ac2af_6_691"/>
          <p:cNvSpPr/>
          <p:nvPr/>
        </p:nvSpPr>
        <p:spPr>
          <a:xfrm>
            <a:off x="0" y="543600"/>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유 관 조 항</a:t>
            </a:r>
            <a:endParaRPr b="1" i="0" sz="2000" u="none" cap="none" strike="noStrike">
              <a:solidFill>
                <a:schemeClr val="lt1"/>
              </a:solidFill>
              <a:latin typeface="Noto Sans KR"/>
              <a:ea typeface="Noto Sans KR"/>
              <a:cs typeface="Noto Sans KR"/>
              <a:sym typeface="Noto Sans KR"/>
            </a:endParaRPr>
          </a:p>
        </p:txBody>
      </p:sp>
      <p:sp>
        <p:nvSpPr>
          <p:cNvPr id="349" name="Google Shape;349;g29b694ac2af_6_691"/>
          <p:cNvSpPr/>
          <p:nvPr/>
        </p:nvSpPr>
        <p:spPr>
          <a:xfrm>
            <a:off x="1455225" y="1455825"/>
            <a:ext cx="10414500" cy="4870800"/>
          </a:xfrm>
          <a:prstGeom prst="homePlate">
            <a:avLst>
              <a:gd fmla="val 36382"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50" name="Google Shape;350;g29b694ac2af_6_691"/>
          <p:cNvSpPr txBox="1"/>
          <p:nvPr/>
        </p:nvSpPr>
        <p:spPr>
          <a:xfrm>
            <a:off x="2275713" y="1486069"/>
            <a:ext cx="8687400" cy="49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정보주체는 개인정보처리자에게 조건을 충족하는 개인정보를 </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자신에게 전송할것을 요구할 수 있다.</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latin typeface="Noto Sans KR"/>
                <a:ea typeface="Noto Sans KR"/>
                <a:cs typeface="Noto Sans KR"/>
                <a:sym typeface="Noto Sans KR"/>
              </a:rPr>
              <a:t>개정안 신설 - 조건</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정보주체의 요청</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계약체결 이행을 위해 처리되는 개인정보</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공익목적의 관계 중앙행정기관의 장의 요청을 보호위원회가 심의한것</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요구하는 개인정보가 분석ㆍ가공된것이 아닐것</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요구하는 개인정보가 정보처리장치로 처리되는 것</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latin typeface="Noto Sans KR"/>
                <a:ea typeface="Noto Sans KR"/>
                <a:cs typeface="Noto Sans KR"/>
                <a:sym typeface="Noto Sans KR"/>
              </a:rPr>
              <a:t>개정안 신설 - 요구가능 대상자</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개인정보관리 전문기관</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안전조치의무를 이행하고 대통령령으로 정하는 시설 및 기술 기준을 충족하는 자</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*정보의 범위, 전송요구의방법, 전송의 기한 및 방법, 전송요구 철회방법</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전송요구 거절 및 전송중단 방법등 필요사항은 대통령령으로 정한다.</a:t>
            </a:r>
            <a:endParaRPr b="1" i="0" sz="1800" u="none" cap="none" strike="noStrike">
              <a:solidFill>
                <a:schemeClr val="dk1"/>
              </a:solidFill>
              <a:latin typeface="Noto Sans KR"/>
              <a:ea typeface="Noto Sans KR"/>
              <a:cs typeface="Noto Sans KR"/>
              <a:sym typeface="Noto Sans KR"/>
            </a:endParaRPr>
          </a:p>
        </p:txBody>
      </p:sp>
      <p:sp>
        <p:nvSpPr>
          <p:cNvPr id="351" name="Google Shape;351;g29b694ac2af_6_691"/>
          <p:cNvSpPr/>
          <p:nvPr/>
        </p:nvSpPr>
        <p:spPr>
          <a:xfrm rot="5400000">
            <a:off x="-994799" y="3154650"/>
            <a:ext cx="4901100" cy="14430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a:t>
            </a:r>
            <a:endParaRPr b="0" i="0" sz="1400" u="none" cap="none" strike="noStrike">
              <a:solidFill>
                <a:srgbClr val="000000"/>
              </a:solidFill>
              <a:latin typeface="Noto Sans KR"/>
              <a:ea typeface="Noto Sans KR"/>
              <a:cs typeface="Noto Sans KR"/>
              <a:sym typeface="Noto Sans KR"/>
            </a:endParaRPr>
          </a:p>
        </p:txBody>
      </p:sp>
      <p:sp>
        <p:nvSpPr>
          <p:cNvPr id="352" name="Google Shape;352;g29b694ac2af_6_691"/>
          <p:cNvSpPr txBox="1"/>
          <p:nvPr/>
        </p:nvSpPr>
        <p:spPr>
          <a:xfrm>
            <a:off x="734250" y="3600725"/>
            <a:ext cx="1443000" cy="256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개인정보의 </a:t>
            </a:r>
            <a:endParaRPr b="1" i="0" sz="1500" u="none" cap="none" strike="noStrike">
              <a:solidFill>
                <a:schemeClr val="lt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전송 요구</a:t>
            </a:r>
            <a:endParaRPr b="1" i="0" sz="1500" u="none" cap="none" strike="noStrike">
              <a:solidFill>
                <a:schemeClr val="lt1"/>
              </a:solidFill>
              <a:latin typeface="Noto Sans KR"/>
              <a:ea typeface="Noto Sans KR"/>
              <a:cs typeface="Noto Sans KR"/>
              <a:sym typeface="Noto Sans KR"/>
            </a:endParaRPr>
          </a:p>
        </p:txBody>
      </p:sp>
      <p:sp>
        <p:nvSpPr>
          <p:cNvPr id="353" name="Google Shape;353;g29b694ac2af_6_691"/>
          <p:cNvSpPr/>
          <p:nvPr/>
        </p:nvSpPr>
        <p:spPr>
          <a:xfrm>
            <a:off x="897556" y="2024925"/>
            <a:ext cx="1107300" cy="708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54" name="Google Shape;354;g29b694ac2af_6_691"/>
          <p:cNvSpPr txBox="1"/>
          <p:nvPr/>
        </p:nvSpPr>
        <p:spPr>
          <a:xfrm>
            <a:off x="879600" y="2163925"/>
            <a:ext cx="1210500" cy="44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chemeClr val="lt1"/>
                </a:solidFill>
                <a:latin typeface="Noto Sans KR"/>
                <a:ea typeface="Noto Sans KR"/>
                <a:cs typeface="Noto Sans KR"/>
                <a:sym typeface="Noto Sans KR"/>
              </a:rPr>
              <a:t>제35조의2</a:t>
            </a:r>
            <a:endParaRPr b="0" i="0" sz="1500" u="none" cap="none" strike="noStrike">
              <a:solidFill>
                <a:schemeClr val="lt1"/>
              </a:solidFill>
              <a:latin typeface="Noto Sans KR"/>
              <a:ea typeface="Noto Sans KR"/>
              <a:cs typeface="Noto Sans KR"/>
              <a:sym typeface="Noto Sans KR"/>
            </a:endParaRPr>
          </a:p>
        </p:txBody>
      </p:sp>
      <p:sp>
        <p:nvSpPr>
          <p:cNvPr id="355" name="Google Shape;355;g29b694ac2af_6_691"/>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2. 개인정보 전송요구권 신설로 데이터 전송 확대</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356" name="Google Shape;356;g29b694ac2af_6_691"/>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9b694ac2af_6_739"/>
          <p:cNvSpPr/>
          <p:nvPr/>
        </p:nvSpPr>
        <p:spPr>
          <a:xfrm>
            <a:off x="0" y="543600"/>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유 관 조 항</a:t>
            </a:r>
            <a:endParaRPr b="1" i="0" sz="2000" u="none" cap="none" strike="noStrike">
              <a:solidFill>
                <a:schemeClr val="lt1"/>
              </a:solidFill>
              <a:latin typeface="Noto Sans KR"/>
              <a:ea typeface="Noto Sans KR"/>
              <a:cs typeface="Noto Sans KR"/>
              <a:sym typeface="Noto Sans KR"/>
            </a:endParaRPr>
          </a:p>
        </p:txBody>
      </p:sp>
      <p:sp>
        <p:nvSpPr>
          <p:cNvPr id="362" name="Google Shape;362;g29b694ac2af_6_739"/>
          <p:cNvSpPr/>
          <p:nvPr/>
        </p:nvSpPr>
        <p:spPr>
          <a:xfrm>
            <a:off x="1455225" y="1455825"/>
            <a:ext cx="10414500" cy="48708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63" name="Google Shape;363;g29b694ac2af_6_739"/>
          <p:cNvSpPr txBox="1"/>
          <p:nvPr/>
        </p:nvSpPr>
        <p:spPr>
          <a:xfrm>
            <a:off x="2656713" y="1486069"/>
            <a:ext cx="8687400" cy="49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다음의 개인정보 업무를 수행하려는 자는 보호위원회 또는 </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관계 중앙행정기관장으로부터 전문기관 지정을 받아야한다.</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latin typeface="Noto Sans KR"/>
                <a:ea typeface="Noto Sans KR"/>
                <a:cs typeface="Noto Sans KR"/>
                <a:sym typeface="Noto Sans KR"/>
              </a:rPr>
              <a:t>개정안 신설 - 수행업무</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전송 요구권 행사 지원</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개인정보 전송시스템의 구축 및 표준화</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정보주체의 권리행사를 지원</a:t>
            </a:r>
            <a:endParaRPr b="1" i="0" sz="1800" u="none" cap="none" strike="noStrike">
              <a:solidFill>
                <a:srgbClr val="FF0000"/>
              </a:solidFill>
              <a:latin typeface="Noto Sans KR"/>
              <a:ea typeface="Noto Sans KR"/>
              <a:cs typeface="Noto Sans KR"/>
              <a:sym typeface="Noto Sans KR"/>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latin typeface="Noto Sans KR"/>
                <a:ea typeface="Noto Sans KR"/>
                <a:cs typeface="Noto Sans KR"/>
                <a:sym typeface="Noto Sans KR"/>
              </a:rPr>
              <a:t>개정안 신설 - 전문기관 지정 취소</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거짓이나 부정한 방법으로 지정 받은 경우</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지정요건을 갖추지 못하게 된 경우</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CD"/>
              </a:solidFill>
              <a:highlight>
                <a:srgbClr val="FFFFFF"/>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*취소철회 청문, 업무수행 비용청구 세부절차는 대통령령으로 정한다.</a:t>
            </a:r>
            <a:endParaRPr b="1" i="0" sz="1800" u="none" cap="none" strike="noStrike">
              <a:solidFill>
                <a:schemeClr val="dk1"/>
              </a:solidFill>
              <a:latin typeface="Noto Sans KR"/>
              <a:ea typeface="Noto Sans KR"/>
              <a:cs typeface="Noto Sans KR"/>
              <a:sym typeface="Noto Sans KR"/>
            </a:endParaRPr>
          </a:p>
        </p:txBody>
      </p:sp>
      <p:sp>
        <p:nvSpPr>
          <p:cNvPr id="364" name="Google Shape;364;g29b694ac2af_6_739"/>
          <p:cNvSpPr/>
          <p:nvPr/>
        </p:nvSpPr>
        <p:spPr>
          <a:xfrm rot="5400000">
            <a:off x="-994799" y="3154650"/>
            <a:ext cx="4901100" cy="14430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a:t>
            </a:r>
            <a:endParaRPr b="0" i="0" sz="1400" u="none" cap="none" strike="noStrike">
              <a:solidFill>
                <a:srgbClr val="000000"/>
              </a:solidFill>
              <a:latin typeface="Noto Sans KR"/>
              <a:ea typeface="Noto Sans KR"/>
              <a:cs typeface="Noto Sans KR"/>
              <a:sym typeface="Noto Sans KR"/>
            </a:endParaRPr>
          </a:p>
        </p:txBody>
      </p:sp>
      <p:sp>
        <p:nvSpPr>
          <p:cNvPr id="365" name="Google Shape;365;g29b694ac2af_6_739"/>
          <p:cNvSpPr txBox="1"/>
          <p:nvPr/>
        </p:nvSpPr>
        <p:spPr>
          <a:xfrm>
            <a:off x="734250" y="3600725"/>
            <a:ext cx="1443000" cy="256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개인정보관리</a:t>
            </a:r>
            <a:endParaRPr b="1" i="0" sz="1500" u="none" cap="none" strike="noStrike">
              <a:solidFill>
                <a:schemeClr val="lt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전문기관</a:t>
            </a:r>
            <a:endParaRPr b="1" i="0" sz="1500" u="none" cap="none" strike="noStrike">
              <a:solidFill>
                <a:schemeClr val="lt1"/>
              </a:solidFill>
              <a:latin typeface="Noto Sans KR"/>
              <a:ea typeface="Noto Sans KR"/>
              <a:cs typeface="Noto Sans KR"/>
              <a:sym typeface="Noto Sans KR"/>
            </a:endParaRPr>
          </a:p>
        </p:txBody>
      </p:sp>
      <p:sp>
        <p:nvSpPr>
          <p:cNvPr id="366" name="Google Shape;366;g29b694ac2af_6_739"/>
          <p:cNvSpPr/>
          <p:nvPr/>
        </p:nvSpPr>
        <p:spPr>
          <a:xfrm>
            <a:off x="897556" y="2024925"/>
            <a:ext cx="1107300" cy="708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67" name="Google Shape;367;g29b694ac2af_6_739"/>
          <p:cNvSpPr txBox="1"/>
          <p:nvPr/>
        </p:nvSpPr>
        <p:spPr>
          <a:xfrm>
            <a:off x="879600" y="2163925"/>
            <a:ext cx="1210500" cy="44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chemeClr val="lt1"/>
                </a:solidFill>
                <a:latin typeface="Noto Sans KR"/>
                <a:ea typeface="Noto Sans KR"/>
                <a:cs typeface="Noto Sans KR"/>
                <a:sym typeface="Noto Sans KR"/>
              </a:rPr>
              <a:t>제35조의3</a:t>
            </a:r>
            <a:endParaRPr b="0" i="0" sz="1500" u="none" cap="none" strike="noStrike">
              <a:solidFill>
                <a:schemeClr val="lt1"/>
              </a:solidFill>
              <a:latin typeface="Noto Sans KR"/>
              <a:ea typeface="Noto Sans KR"/>
              <a:cs typeface="Noto Sans KR"/>
              <a:sym typeface="Noto Sans KR"/>
            </a:endParaRPr>
          </a:p>
        </p:txBody>
      </p:sp>
      <p:sp>
        <p:nvSpPr>
          <p:cNvPr id="368" name="Google Shape;368;g29b694ac2af_6_739"/>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2. 개인정보 전송요구권 신설로 데이터 전송 확대</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369" name="Google Shape;369;g29b694ac2af_6_739"/>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6193ac6ed3_2_0"/>
          <p:cNvSpPr/>
          <p:nvPr/>
        </p:nvSpPr>
        <p:spPr>
          <a:xfrm>
            <a:off x="0" y="543600"/>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유 관 조 항</a:t>
            </a:r>
            <a:endParaRPr b="1" i="0" sz="2000" u="none" cap="none" strike="noStrike">
              <a:solidFill>
                <a:schemeClr val="lt1"/>
              </a:solidFill>
              <a:latin typeface="Noto Sans KR"/>
              <a:ea typeface="Noto Sans KR"/>
              <a:cs typeface="Noto Sans KR"/>
              <a:sym typeface="Noto Sans KR"/>
            </a:endParaRPr>
          </a:p>
        </p:txBody>
      </p:sp>
      <p:sp>
        <p:nvSpPr>
          <p:cNvPr id="375" name="Google Shape;375;g26193ac6ed3_2_0"/>
          <p:cNvSpPr txBox="1"/>
          <p:nvPr/>
        </p:nvSpPr>
        <p:spPr>
          <a:xfrm>
            <a:off x="-1279950" y="5588050"/>
            <a:ext cx="819000" cy="50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chemeClr val="lt1"/>
                </a:solidFill>
                <a:latin typeface="Noto Sans KR"/>
                <a:ea typeface="Noto Sans KR"/>
                <a:cs typeface="Noto Sans KR"/>
                <a:sym typeface="Noto Sans KR"/>
              </a:rPr>
              <a:t>제15조</a:t>
            </a:r>
            <a:endParaRPr b="0" i="0" sz="1500" u="none" cap="none" strike="noStrike">
              <a:solidFill>
                <a:schemeClr val="lt1"/>
              </a:solidFill>
              <a:latin typeface="Noto Sans KR"/>
              <a:ea typeface="Noto Sans KR"/>
              <a:cs typeface="Noto Sans KR"/>
              <a:sym typeface="Noto Sans KR"/>
            </a:endParaRPr>
          </a:p>
        </p:txBody>
      </p:sp>
      <p:sp>
        <p:nvSpPr>
          <p:cNvPr id="376" name="Google Shape;376;g26193ac6ed3_2_0"/>
          <p:cNvSpPr/>
          <p:nvPr/>
        </p:nvSpPr>
        <p:spPr>
          <a:xfrm>
            <a:off x="1455225" y="1455825"/>
            <a:ext cx="10414500" cy="4870800"/>
          </a:xfrm>
          <a:prstGeom prst="homePlate">
            <a:avLst>
              <a:gd fmla="val 34461"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77" name="Google Shape;377;g26193ac6ed3_2_0"/>
          <p:cNvSpPr txBox="1"/>
          <p:nvPr/>
        </p:nvSpPr>
        <p:spPr>
          <a:xfrm>
            <a:off x="2656713" y="1486069"/>
            <a:ext cx="8687400" cy="492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보호위원회는 개인정보 관리 전문기관 현황, 활용내역 및 관리실태 등을</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체계적으로 관리, 감독하여야한다. </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latin typeface="Noto Sans KR"/>
                <a:ea typeface="Noto Sans KR"/>
                <a:cs typeface="Noto Sans KR"/>
                <a:sym typeface="Noto Sans KR"/>
              </a:rPr>
              <a:t>개정안 신설 - 개인정보 전송 지원 플랫폼</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개인정보관리 전문기관 현황 및 전송 가능한 개인정보 항목 목록</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정보주체의 개인정보 전송 요구ㆍ철회 내역</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개인정보의 전송 이력 관리 등 지원 기능</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rgbClr val="FF0000"/>
              </a:buClr>
              <a:buSzPts val="1800"/>
              <a:buFont typeface="Noto Sans KR"/>
              <a:buChar char="●"/>
            </a:pPr>
            <a:r>
              <a:rPr b="1" i="0" lang="ko-KR" sz="1800" u="none" cap="none" strike="noStrike">
                <a:solidFill>
                  <a:srgbClr val="FF0000"/>
                </a:solidFill>
                <a:latin typeface="Noto Sans KR"/>
                <a:ea typeface="Noto Sans KR"/>
                <a:cs typeface="Noto Sans KR"/>
                <a:sym typeface="Noto Sans KR"/>
              </a:rPr>
              <a:t>그 밖에 개인정보 전송을 위하여 필요한 사항</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CD"/>
              </a:solidFill>
              <a:highlight>
                <a:srgbClr val="FFFFFF"/>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*관리ㆍ감독과 개인정보 전송지원 플랫폼의 구축 및 운영에 필요한 사항은 </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대통령령으로 정한다.</a:t>
            </a:r>
            <a:endParaRPr b="1" i="0" sz="1800" u="none" cap="none" strike="noStrike">
              <a:solidFill>
                <a:schemeClr val="dk1"/>
              </a:solidFill>
              <a:latin typeface="Noto Sans KR"/>
              <a:ea typeface="Noto Sans KR"/>
              <a:cs typeface="Noto Sans KR"/>
              <a:sym typeface="Noto Sans KR"/>
            </a:endParaRPr>
          </a:p>
        </p:txBody>
      </p:sp>
      <p:sp>
        <p:nvSpPr>
          <p:cNvPr id="378" name="Google Shape;378;g26193ac6ed3_2_0"/>
          <p:cNvSpPr/>
          <p:nvPr/>
        </p:nvSpPr>
        <p:spPr>
          <a:xfrm rot="5400000">
            <a:off x="-994799" y="3154650"/>
            <a:ext cx="4901100" cy="14430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a:t>
            </a:r>
            <a:endParaRPr b="0" i="0" sz="1400" u="none" cap="none" strike="noStrike">
              <a:solidFill>
                <a:srgbClr val="000000"/>
              </a:solidFill>
              <a:latin typeface="Noto Sans KR"/>
              <a:ea typeface="Noto Sans KR"/>
              <a:cs typeface="Noto Sans KR"/>
              <a:sym typeface="Noto Sans KR"/>
            </a:endParaRPr>
          </a:p>
        </p:txBody>
      </p:sp>
      <p:sp>
        <p:nvSpPr>
          <p:cNvPr id="379" name="Google Shape;379;g26193ac6ed3_2_0"/>
          <p:cNvSpPr txBox="1"/>
          <p:nvPr/>
        </p:nvSpPr>
        <p:spPr>
          <a:xfrm>
            <a:off x="734250" y="3600725"/>
            <a:ext cx="1443000" cy="256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개인정보 전송 관리 및 지원</a:t>
            </a:r>
            <a:endParaRPr b="1" i="0" sz="1500" u="none" cap="none" strike="noStrike">
              <a:solidFill>
                <a:schemeClr val="lt1"/>
              </a:solidFill>
              <a:latin typeface="Noto Sans KR"/>
              <a:ea typeface="Noto Sans KR"/>
              <a:cs typeface="Noto Sans KR"/>
              <a:sym typeface="Noto Sans KR"/>
            </a:endParaRPr>
          </a:p>
        </p:txBody>
      </p:sp>
      <p:sp>
        <p:nvSpPr>
          <p:cNvPr id="380" name="Google Shape;380;g26193ac6ed3_2_0"/>
          <p:cNvSpPr/>
          <p:nvPr/>
        </p:nvSpPr>
        <p:spPr>
          <a:xfrm>
            <a:off x="897556" y="2024925"/>
            <a:ext cx="1107300" cy="708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81" name="Google Shape;381;g26193ac6ed3_2_0"/>
          <p:cNvSpPr txBox="1"/>
          <p:nvPr/>
        </p:nvSpPr>
        <p:spPr>
          <a:xfrm>
            <a:off x="879600" y="2163925"/>
            <a:ext cx="1210500" cy="44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chemeClr val="lt1"/>
                </a:solidFill>
                <a:latin typeface="Noto Sans KR"/>
                <a:ea typeface="Noto Sans KR"/>
                <a:cs typeface="Noto Sans KR"/>
                <a:sym typeface="Noto Sans KR"/>
              </a:rPr>
              <a:t>제35조의4</a:t>
            </a:r>
            <a:endParaRPr b="0" i="0" sz="1500" u="none" cap="none" strike="noStrike">
              <a:solidFill>
                <a:schemeClr val="lt1"/>
              </a:solidFill>
              <a:latin typeface="Noto Sans KR"/>
              <a:ea typeface="Noto Sans KR"/>
              <a:cs typeface="Noto Sans KR"/>
              <a:sym typeface="Noto Sans KR"/>
            </a:endParaRPr>
          </a:p>
        </p:txBody>
      </p:sp>
      <p:sp>
        <p:nvSpPr>
          <p:cNvPr id="382" name="Google Shape;382;g26193ac6ed3_2_0"/>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2. 개인정보 전송요구권 신설로 데이터 전송 확대</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383" name="Google Shape;383;g26193ac6ed3_2_0"/>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9b694ac2af_6_779"/>
          <p:cNvSpPr/>
          <p:nvPr/>
        </p:nvSpPr>
        <p:spPr>
          <a:xfrm>
            <a:off x="0" y="543600"/>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개인정보보호법 VS 신용정보법</a:t>
            </a:r>
            <a:endParaRPr b="1" i="0" sz="2000" u="none" cap="none" strike="noStrike">
              <a:solidFill>
                <a:schemeClr val="lt1"/>
              </a:solidFill>
              <a:latin typeface="Noto Sans KR"/>
              <a:ea typeface="Noto Sans KR"/>
              <a:cs typeface="Noto Sans KR"/>
              <a:sym typeface="Noto Sans KR"/>
            </a:endParaRPr>
          </a:p>
        </p:txBody>
      </p:sp>
      <p:graphicFrame>
        <p:nvGraphicFramePr>
          <p:cNvPr id="389" name="Google Shape;389;g29b694ac2af_6_779"/>
          <p:cNvGraphicFramePr/>
          <p:nvPr/>
        </p:nvGraphicFramePr>
        <p:xfrm>
          <a:off x="246750" y="1500275"/>
          <a:ext cx="3000000" cy="3000000"/>
        </p:xfrm>
        <a:graphic>
          <a:graphicData uri="http://schemas.openxmlformats.org/drawingml/2006/table">
            <a:tbl>
              <a:tblPr>
                <a:noFill/>
                <a:tableStyleId>{3356AF64-BB9E-425D-8D7F-8A1235BD9517}</a:tableStyleId>
              </a:tblPr>
              <a:tblGrid>
                <a:gridCol w="2152575"/>
                <a:gridCol w="4400475"/>
                <a:gridCol w="5192650"/>
              </a:tblGrid>
              <a:tr h="343800">
                <a:tc>
                  <a:txBody>
                    <a:bodyPr/>
                    <a:lstStyle/>
                    <a:p>
                      <a:pPr indent="0" lvl="0" marL="0" marR="0" rtl="0" algn="ctr">
                        <a:lnSpc>
                          <a:spcPct val="115000"/>
                        </a:lnSpc>
                        <a:spcBef>
                          <a:spcPts val="0"/>
                        </a:spcBef>
                        <a:spcAft>
                          <a:spcPts val="0"/>
                        </a:spcAft>
                        <a:buClr>
                          <a:srgbClr val="000000"/>
                        </a:buClr>
                        <a:buSzPts val="1500"/>
                        <a:buFont typeface="Arial"/>
                        <a:buNone/>
                      </a:pPr>
                      <a:r>
                        <a:rPr b="1" lang="ko-KR" sz="1500" u="none" cap="none" strike="noStrike">
                          <a:latin typeface="Noto Sans KR"/>
                          <a:ea typeface="Noto Sans KR"/>
                          <a:cs typeface="Noto Sans KR"/>
                          <a:sym typeface="Noto Sans KR"/>
                        </a:rPr>
                        <a:t>구분</a:t>
                      </a:r>
                      <a:endParaRPr b="1"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ko-KR" sz="1500" u="none" cap="none" strike="noStrike">
                          <a:latin typeface="Noto Sans KR"/>
                          <a:ea typeface="Noto Sans KR"/>
                          <a:cs typeface="Noto Sans KR"/>
                          <a:sym typeface="Noto Sans KR"/>
                        </a:rPr>
                        <a:t>개인정보보호법(제35조의2)</a:t>
                      </a:r>
                      <a:endParaRPr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ko-KR" sz="1500" u="none" cap="none" strike="noStrike">
                          <a:latin typeface="Noto Sans KR"/>
                          <a:ea typeface="Noto Sans KR"/>
                          <a:cs typeface="Noto Sans KR"/>
                          <a:sym typeface="Noto Sans KR"/>
                        </a:rPr>
                        <a:t>신용정보법(제33조의2)</a:t>
                      </a:r>
                      <a:endParaRPr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r h="570925">
                <a:tc>
                  <a:txBody>
                    <a:bodyPr/>
                    <a:lstStyle/>
                    <a:p>
                      <a:pPr indent="0" lvl="0" marL="0" marR="0" rtl="0" algn="ctr">
                        <a:lnSpc>
                          <a:spcPct val="115000"/>
                        </a:lnSpc>
                        <a:spcBef>
                          <a:spcPts val="0"/>
                        </a:spcBef>
                        <a:spcAft>
                          <a:spcPts val="0"/>
                        </a:spcAft>
                        <a:buClr>
                          <a:srgbClr val="000000"/>
                        </a:buClr>
                        <a:buSzPts val="1500"/>
                        <a:buFont typeface="Arial"/>
                        <a:buNone/>
                      </a:pPr>
                      <a:r>
                        <a:rPr b="1" lang="ko-KR" sz="1500" u="none" cap="none" strike="noStrike">
                          <a:latin typeface="Noto Sans KR"/>
                          <a:ea typeface="Noto Sans KR"/>
                          <a:cs typeface="Noto Sans KR"/>
                          <a:sym typeface="Noto Sans KR"/>
                        </a:rPr>
                        <a:t>(요구)주체</a:t>
                      </a:r>
                      <a:endParaRPr b="1"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ko-KR" sz="1500" u="none" cap="none" strike="noStrike">
                          <a:latin typeface="Noto Sans KR"/>
                          <a:ea typeface="Noto Sans KR"/>
                          <a:cs typeface="Noto Sans KR"/>
                          <a:sym typeface="Noto Sans KR"/>
                        </a:rPr>
                        <a:t>정보주체</a:t>
                      </a:r>
                      <a:endParaRPr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ko-KR" sz="1500" u="none" cap="none" strike="noStrike">
                          <a:latin typeface="Noto Sans KR"/>
                          <a:ea typeface="Noto Sans KR"/>
                          <a:cs typeface="Noto Sans KR"/>
                          <a:sym typeface="Noto Sans KR"/>
                        </a:rPr>
                        <a:t>개인 신용정보주체</a:t>
                      </a:r>
                      <a:endParaRPr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r h="849200">
                <a:tc>
                  <a:txBody>
                    <a:bodyPr/>
                    <a:lstStyle/>
                    <a:p>
                      <a:pPr indent="0" lvl="0" marL="0" marR="0" rtl="0" algn="ctr">
                        <a:lnSpc>
                          <a:spcPct val="115000"/>
                        </a:lnSpc>
                        <a:spcBef>
                          <a:spcPts val="0"/>
                        </a:spcBef>
                        <a:spcAft>
                          <a:spcPts val="0"/>
                        </a:spcAft>
                        <a:buClr>
                          <a:srgbClr val="000000"/>
                        </a:buClr>
                        <a:buSzPts val="1500"/>
                        <a:buFont typeface="Arial"/>
                        <a:buNone/>
                      </a:pPr>
                      <a:r>
                        <a:rPr b="1" lang="ko-KR" sz="1500" u="none" cap="none" strike="noStrike">
                          <a:latin typeface="Noto Sans KR"/>
                          <a:ea typeface="Noto Sans KR"/>
                          <a:cs typeface="Noto Sans KR"/>
                          <a:sym typeface="Noto Sans KR"/>
                        </a:rPr>
                        <a:t>전송요구권 행사 상대방</a:t>
                      </a:r>
                      <a:endParaRPr b="1"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ko-KR" sz="1500" u="none" cap="none" strike="noStrike">
                          <a:latin typeface="Noto Sans KR"/>
                          <a:ea typeface="Noto Sans KR"/>
                          <a:cs typeface="Noto Sans KR"/>
                          <a:sym typeface="Noto Sans KR"/>
                        </a:rPr>
                        <a:t>시행령으로 정하는 개인정보처리자</a:t>
                      </a:r>
                      <a:endParaRPr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ko-KR" sz="1500" u="none" cap="none" strike="noStrike">
                          <a:latin typeface="Noto Sans KR"/>
                          <a:ea typeface="Noto Sans KR"/>
                          <a:cs typeface="Noto Sans KR"/>
                          <a:sym typeface="Noto Sans KR"/>
                        </a:rPr>
                        <a:t>신용정보 제공 이용자 등 구체적인 전송요구권의 행사의       상대방은 시행령에서 규정</a:t>
                      </a:r>
                      <a:endParaRPr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r h="849200">
                <a:tc>
                  <a:txBody>
                    <a:bodyPr/>
                    <a:lstStyle/>
                    <a:p>
                      <a:pPr indent="0" lvl="0" marL="0" marR="0" rtl="0" algn="ctr">
                        <a:lnSpc>
                          <a:spcPct val="115000"/>
                        </a:lnSpc>
                        <a:spcBef>
                          <a:spcPts val="0"/>
                        </a:spcBef>
                        <a:spcAft>
                          <a:spcPts val="0"/>
                        </a:spcAft>
                        <a:buClr>
                          <a:srgbClr val="000000"/>
                        </a:buClr>
                        <a:buSzPts val="1500"/>
                        <a:buFont typeface="Arial"/>
                        <a:buNone/>
                      </a:pPr>
                      <a:r>
                        <a:rPr b="1" lang="ko-KR" sz="1500" u="none" cap="none" strike="noStrike">
                          <a:latin typeface="Noto Sans KR"/>
                          <a:ea typeface="Noto Sans KR"/>
                          <a:cs typeface="Noto Sans KR"/>
                          <a:sym typeface="Noto Sans KR"/>
                        </a:rPr>
                        <a:t>본인 제3자에게의 전송요구권 구분 규정 여부</a:t>
                      </a:r>
                      <a:endParaRPr b="1"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ko-KR" sz="1500" u="none" cap="none" strike="noStrike">
                          <a:latin typeface="Noto Sans KR"/>
                          <a:ea typeface="Noto Sans KR"/>
                          <a:cs typeface="Noto Sans KR"/>
                          <a:sym typeface="Noto Sans KR"/>
                        </a:rPr>
                        <a:t>구분</a:t>
                      </a:r>
                      <a:endParaRPr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ko-KR" sz="1500" u="none" cap="none" strike="noStrike">
                          <a:latin typeface="Noto Sans KR"/>
                          <a:ea typeface="Noto Sans KR"/>
                          <a:cs typeface="Noto Sans KR"/>
                          <a:sym typeface="Noto Sans KR"/>
                        </a:rPr>
                        <a:t>미구분</a:t>
                      </a:r>
                      <a:endParaRPr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r h="849200">
                <a:tc>
                  <a:txBody>
                    <a:bodyPr/>
                    <a:lstStyle/>
                    <a:p>
                      <a:pPr indent="0" lvl="0" marL="0" marR="0" rtl="0" algn="ctr">
                        <a:lnSpc>
                          <a:spcPct val="115000"/>
                        </a:lnSpc>
                        <a:spcBef>
                          <a:spcPts val="0"/>
                        </a:spcBef>
                        <a:spcAft>
                          <a:spcPts val="0"/>
                        </a:spcAft>
                        <a:buClr>
                          <a:srgbClr val="000000"/>
                        </a:buClr>
                        <a:buSzPts val="1500"/>
                        <a:buFont typeface="Arial"/>
                        <a:buNone/>
                      </a:pPr>
                      <a:r>
                        <a:rPr b="1" lang="ko-KR" sz="1500" u="none" cap="none" strike="noStrike">
                          <a:latin typeface="Noto Sans KR"/>
                          <a:ea typeface="Noto Sans KR"/>
                          <a:cs typeface="Noto Sans KR"/>
                          <a:sym typeface="Noto Sans KR"/>
                        </a:rPr>
                        <a:t>전송요구권 행사에 따른 정보수신자</a:t>
                      </a:r>
                      <a:endParaRPr b="1" sz="1500" u="none" cap="none" strike="noStrike">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323850" lvl="0" marL="457200" marR="0" rtl="0" algn="l">
                        <a:lnSpc>
                          <a:spcPct val="115000"/>
                        </a:lnSpc>
                        <a:spcBef>
                          <a:spcPts val="0"/>
                        </a:spcBef>
                        <a:spcAft>
                          <a:spcPts val="0"/>
                        </a:spcAft>
                        <a:buClr>
                          <a:srgbClr val="000000"/>
                        </a:buClr>
                        <a:buSzPts val="1500"/>
                        <a:buFont typeface="Noto Sans KR"/>
                        <a:buChar char="●"/>
                      </a:pPr>
                      <a:r>
                        <a:rPr lang="ko-KR" sz="1500" u="none" cap="none" strike="noStrike">
                          <a:latin typeface="Noto Sans KR"/>
                          <a:ea typeface="Noto Sans KR"/>
                          <a:cs typeface="Noto Sans KR"/>
                          <a:sym typeface="Noto Sans KR"/>
                        </a:rPr>
                        <a:t>개인정보관리 전문기관</a:t>
                      </a:r>
                      <a:endParaRPr sz="1500" u="none" cap="none" strike="noStrike">
                        <a:latin typeface="Noto Sans KR"/>
                        <a:ea typeface="Noto Sans KR"/>
                        <a:cs typeface="Noto Sans KR"/>
                        <a:sym typeface="Noto Sans KR"/>
                      </a:endParaRPr>
                    </a:p>
                    <a:p>
                      <a:pPr indent="-323850" lvl="0" marL="457200" marR="0" rtl="0" algn="l">
                        <a:lnSpc>
                          <a:spcPct val="115000"/>
                        </a:lnSpc>
                        <a:spcBef>
                          <a:spcPts val="0"/>
                        </a:spcBef>
                        <a:spcAft>
                          <a:spcPts val="0"/>
                        </a:spcAft>
                        <a:buClr>
                          <a:srgbClr val="000000"/>
                        </a:buClr>
                        <a:buSzPts val="1500"/>
                        <a:buFont typeface="Noto Sans KR"/>
                        <a:buChar char="●"/>
                      </a:pPr>
                      <a:r>
                        <a:rPr lang="ko-KR" sz="1500" u="none" cap="none" strike="noStrike">
                          <a:latin typeface="Noto Sans KR"/>
                          <a:ea typeface="Noto Sans KR"/>
                          <a:cs typeface="Noto Sans KR"/>
                          <a:sym typeface="Noto Sans KR"/>
                        </a:rPr>
                        <a:t>안전조치의무를 이행하고 대통령으로 정하는 시설∙기준을 충족하는 자</a:t>
                      </a:r>
                      <a:endParaRPr sz="1500" u="none" cap="none" strike="noStrike">
                        <a:latin typeface="Noto Sans KR"/>
                        <a:ea typeface="Noto Sans KR"/>
                        <a:cs typeface="Noto Sans KR"/>
                        <a:sym typeface="Noto Sans KR"/>
                      </a:endParaRPr>
                    </a:p>
                  </a:txBody>
                  <a:tcPr marT="17900" marB="17900" marR="64775" marL="64775">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323850" lvl="0" marL="457200" marR="0" rtl="0" algn="l">
                        <a:lnSpc>
                          <a:spcPct val="115000"/>
                        </a:lnSpc>
                        <a:spcBef>
                          <a:spcPts val="0"/>
                        </a:spcBef>
                        <a:spcAft>
                          <a:spcPts val="0"/>
                        </a:spcAft>
                        <a:buClr>
                          <a:srgbClr val="000000"/>
                        </a:buClr>
                        <a:buSzPts val="1500"/>
                        <a:buFont typeface="Noto Sans KR"/>
                        <a:buChar char="●"/>
                      </a:pPr>
                      <a:r>
                        <a:rPr lang="ko-KR" sz="1500" u="none" cap="none" strike="noStrike">
                          <a:latin typeface="Noto Sans KR"/>
                          <a:ea typeface="Noto Sans KR"/>
                          <a:cs typeface="Noto Sans KR"/>
                          <a:sym typeface="Noto Sans KR"/>
                        </a:rPr>
                        <a:t>본인신용정보관리회사</a:t>
                      </a:r>
                      <a:endParaRPr sz="1500" u="none" cap="none" strike="noStrike">
                        <a:latin typeface="Noto Sans KR"/>
                        <a:ea typeface="Noto Sans KR"/>
                        <a:cs typeface="Noto Sans KR"/>
                        <a:sym typeface="Noto Sans KR"/>
                      </a:endParaRPr>
                    </a:p>
                    <a:p>
                      <a:pPr indent="-323850" lvl="0" marL="457200" marR="0" rtl="0" algn="l">
                        <a:lnSpc>
                          <a:spcPct val="115000"/>
                        </a:lnSpc>
                        <a:spcBef>
                          <a:spcPts val="0"/>
                        </a:spcBef>
                        <a:spcAft>
                          <a:spcPts val="0"/>
                        </a:spcAft>
                        <a:buClr>
                          <a:srgbClr val="000000"/>
                        </a:buClr>
                        <a:buSzPts val="1500"/>
                        <a:buFont typeface="Noto Sans KR"/>
                        <a:buChar char="●"/>
                      </a:pPr>
                      <a:r>
                        <a:rPr lang="ko-KR" sz="1500" u="none" cap="none" strike="noStrike">
                          <a:latin typeface="Noto Sans KR"/>
                          <a:ea typeface="Noto Sans KR"/>
                          <a:cs typeface="Noto Sans KR"/>
                          <a:sym typeface="Noto Sans KR"/>
                        </a:rPr>
                        <a:t>시행령으로 정하는 신용정보 제공∙이용자</a:t>
                      </a:r>
                      <a:endParaRPr sz="1500" u="none" cap="none" strike="noStrike">
                        <a:latin typeface="Noto Sans KR"/>
                        <a:ea typeface="Noto Sans KR"/>
                        <a:cs typeface="Noto Sans KR"/>
                        <a:sym typeface="Noto Sans KR"/>
                      </a:endParaRPr>
                    </a:p>
                    <a:p>
                      <a:pPr indent="-323850" lvl="0" marL="457200" marR="0" rtl="0" algn="l">
                        <a:lnSpc>
                          <a:spcPct val="115000"/>
                        </a:lnSpc>
                        <a:spcBef>
                          <a:spcPts val="0"/>
                        </a:spcBef>
                        <a:spcAft>
                          <a:spcPts val="0"/>
                        </a:spcAft>
                        <a:buClr>
                          <a:srgbClr val="000000"/>
                        </a:buClr>
                        <a:buSzPts val="1500"/>
                        <a:buFont typeface="Noto Sans KR"/>
                        <a:buChar char="●"/>
                      </a:pPr>
                      <a:r>
                        <a:rPr lang="ko-KR" sz="1500" u="none" cap="none" strike="noStrike">
                          <a:latin typeface="Noto Sans KR"/>
                          <a:ea typeface="Noto Sans KR"/>
                          <a:cs typeface="Noto Sans KR"/>
                          <a:sym typeface="Noto Sans KR"/>
                        </a:rPr>
                        <a:t>개인신용평가회사</a:t>
                      </a:r>
                      <a:endParaRPr sz="1500" u="none" cap="none" strike="noStrike">
                        <a:latin typeface="Noto Sans KR"/>
                        <a:ea typeface="Noto Sans KR"/>
                        <a:cs typeface="Noto Sans KR"/>
                        <a:sym typeface="Noto Sans KR"/>
                      </a:endParaRPr>
                    </a:p>
                    <a:p>
                      <a:pPr indent="-323850" lvl="0" marL="457200" marR="0" rtl="0" algn="l">
                        <a:lnSpc>
                          <a:spcPct val="115000"/>
                        </a:lnSpc>
                        <a:spcBef>
                          <a:spcPts val="0"/>
                        </a:spcBef>
                        <a:spcAft>
                          <a:spcPts val="0"/>
                        </a:spcAft>
                        <a:buClr>
                          <a:srgbClr val="000000"/>
                        </a:buClr>
                        <a:buSzPts val="1500"/>
                        <a:buFont typeface="Noto Sans KR"/>
                        <a:buChar char="●"/>
                      </a:pPr>
                      <a:r>
                        <a:rPr lang="ko-KR" sz="1500" u="none" cap="none" strike="noStrike">
                          <a:latin typeface="Noto Sans KR"/>
                          <a:ea typeface="Noto Sans KR"/>
                          <a:cs typeface="Noto Sans KR"/>
                          <a:sym typeface="Noto Sans KR"/>
                        </a:rPr>
                        <a:t>기타 이와 유사한자로 시행령으로 정하는 자</a:t>
                      </a:r>
                      <a:endParaRPr sz="1500" u="none" cap="none" strike="noStrike">
                        <a:latin typeface="Noto Sans KR"/>
                        <a:ea typeface="Noto Sans KR"/>
                        <a:cs typeface="Noto Sans KR"/>
                        <a:sym typeface="Noto Sans KR"/>
                      </a:endParaRPr>
                    </a:p>
                  </a:txBody>
                  <a:tcPr marT="17900" marB="17900" marR="64775" marL="64775">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bl>
          </a:graphicData>
        </a:graphic>
      </p:graphicFrame>
      <p:sp>
        <p:nvSpPr>
          <p:cNvPr id="390" name="Google Shape;390;g29b694ac2af_6_779"/>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2. 개인정보 전송요구권 신설로 데이터 전송 확대</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391" name="Google Shape;391;g29b694ac2af_6_779"/>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6193ac6ed3_2_98"/>
          <p:cNvSpPr/>
          <p:nvPr/>
        </p:nvSpPr>
        <p:spPr>
          <a:xfrm>
            <a:off x="0" y="518991"/>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3.1 자동화된 의사결정과 정보주체 권리 신설</a:t>
            </a:r>
            <a:endParaRPr b="1" i="0" sz="2000" u="none" cap="none" strike="noStrike">
              <a:solidFill>
                <a:schemeClr val="lt1"/>
              </a:solidFill>
              <a:latin typeface="Noto Sans KR"/>
              <a:ea typeface="Noto Sans KR"/>
              <a:cs typeface="Noto Sans KR"/>
              <a:sym typeface="Noto Sans KR"/>
            </a:endParaRPr>
          </a:p>
        </p:txBody>
      </p:sp>
      <p:sp>
        <p:nvSpPr>
          <p:cNvPr id="397" name="Google Shape;397;g26193ac6ed3_2_98"/>
          <p:cNvSpPr/>
          <p:nvPr/>
        </p:nvSpPr>
        <p:spPr>
          <a:xfrm>
            <a:off x="1073025" y="17193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98" name="Google Shape;398;g26193ac6ed3_2_98"/>
          <p:cNvSpPr/>
          <p:nvPr/>
        </p:nvSpPr>
        <p:spPr>
          <a:xfrm>
            <a:off x="1705900" y="2635125"/>
            <a:ext cx="9636000" cy="10584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b="0" i="0" lang="ko-KR" sz="1800" u="none" cap="none" strike="noStrike">
                <a:solidFill>
                  <a:schemeClr val="dk1"/>
                </a:solidFill>
                <a:latin typeface="Noto Sans KR"/>
                <a:ea typeface="Noto Sans KR"/>
                <a:cs typeface="Noto Sans KR"/>
                <a:sym typeface="Noto Sans KR"/>
              </a:rPr>
              <a:t>인공지능(AI) 시스템을 활용한 업무 분야 (인사채용, 복지수급자 선정 등) 가 급증하는 가운데 새로운 프라이버시 이슈가 증가하고 있음</a:t>
            </a:r>
            <a:endParaRPr b="0" i="0" sz="1800" u="none" cap="none" strike="noStrike">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b="0" i="0" lang="ko-KR" sz="1800" u="none" cap="none" strike="noStrike">
                <a:solidFill>
                  <a:schemeClr val="dk1"/>
                </a:solidFill>
                <a:latin typeface="Noto Sans KR"/>
                <a:ea typeface="Noto Sans KR"/>
                <a:cs typeface="Noto Sans KR"/>
                <a:sym typeface="Noto Sans KR"/>
              </a:rPr>
              <a:t>정보주체가 개인정보처리자에게 정당한 사유가 없는 한 자동화된 결정의 적용을 적용하지 아니하거나 인적 개입에 의한 재처리· 설명 등 필요한 조치 요구 근거 마련</a:t>
            </a:r>
            <a:endParaRPr b="0" i="0" sz="1800" u="none" cap="none" strike="noStrike">
              <a:solidFill>
                <a:schemeClr val="dk1"/>
              </a:solidFill>
              <a:latin typeface="Noto Sans KR"/>
              <a:ea typeface="Noto Sans KR"/>
              <a:cs typeface="Noto Sans KR"/>
              <a:sym typeface="Noto Sans KR"/>
            </a:endParaRPr>
          </a:p>
        </p:txBody>
      </p:sp>
      <p:sp>
        <p:nvSpPr>
          <p:cNvPr id="399" name="Google Shape;399;g26193ac6ed3_2_98"/>
          <p:cNvSpPr/>
          <p:nvPr/>
        </p:nvSpPr>
        <p:spPr>
          <a:xfrm>
            <a:off x="396100" y="17135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00" name="Google Shape;400;g26193ac6ed3_2_98"/>
          <p:cNvSpPr/>
          <p:nvPr/>
        </p:nvSpPr>
        <p:spPr>
          <a:xfrm>
            <a:off x="495274" y="18198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01" name="Google Shape;401;g26193ac6ed3_2_98"/>
          <p:cNvSpPr/>
          <p:nvPr/>
        </p:nvSpPr>
        <p:spPr>
          <a:xfrm>
            <a:off x="548500" y="18659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02" name="Google Shape;402;g26193ac6ed3_2_98"/>
          <p:cNvSpPr/>
          <p:nvPr/>
        </p:nvSpPr>
        <p:spPr>
          <a:xfrm>
            <a:off x="468993" y="18359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Noto Sans KR"/>
                <a:ea typeface="Noto Sans KR"/>
                <a:cs typeface="Noto Sans KR"/>
                <a:sym typeface="Noto Sans KR"/>
              </a:rPr>
              <a:t>WHY</a:t>
            </a:r>
            <a:endParaRPr b="1" i="0" sz="2500" u="none" cap="none" strike="noStrike">
              <a:solidFill>
                <a:schemeClr val="lt1"/>
              </a:solidFill>
              <a:latin typeface="Noto Sans KR"/>
              <a:ea typeface="Noto Sans KR"/>
              <a:cs typeface="Noto Sans KR"/>
              <a:sym typeface="Noto Sans KR"/>
            </a:endParaRPr>
          </a:p>
        </p:txBody>
      </p:sp>
      <p:sp>
        <p:nvSpPr>
          <p:cNvPr id="403" name="Google Shape;403;g26193ac6ed3_2_98"/>
          <p:cNvSpPr/>
          <p:nvPr/>
        </p:nvSpPr>
        <p:spPr>
          <a:xfrm>
            <a:off x="1682730" y="168578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개정 취지 및 필요성</a:t>
            </a:r>
            <a:endParaRPr b="1" i="0" sz="2000" u="none" cap="none" strike="noStrike">
              <a:solidFill>
                <a:schemeClr val="lt1"/>
              </a:solidFill>
              <a:latin typeface="Noto Sans KR"/>
              <a:ea typeface="Noto Sans KR"/>
              <a:cs typeface="Noto Sans KR"/>
              <a:sym typeface="Noto Sans KR"/>
            </a:endParaRPr>
          </a:p>
        </p:txBody>
      </p:sp>
      <p:sp>
        <p:nvSpPr>
          <p:cNvPr id="404" name="Google Shape;404;g26193ac6ed3_2_98"/>
          <p:cNvSpPr/>
          <p:nvPr/>
        </p:nvSpPr>
        <p:spPr>
          <a:xfrm>
            <a:off x="1073025" y="392018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05" name="Google Shape;405;g26193ac6ed3_2_98"/>
          <p:cNvSpPr/>
          <p:nvPr/>
        </p:nvSpPr>
        <p:spPr>
          <a:xfrm>
            <a:off x="1705900" y="4338075"/>
            <a:ext cx="9620400" cy="19083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b="0" i="0" lang="ko-KR" sz="1800" u="none" cap="none" strike="noStrike">
                <a:solidFill>
                  <a:schemeClr val="dk1"/>
                </a:solidFill>
                <a:latin typeface="Noto Sans KR"/>
                <a:ea typeface="Noto Sans KR"/>
                <a:cs typeface="Noto Sans KR"/>
                <a:sym typeface="Noto Sans KR"/>
              </a:rPr>
              <a:t>자동화된 결정에 대한 정보주체의 권리보장에 대한 관한 사항 명시</a:t>
            </a:r>
            <a:endParaRPr b="0" i="0" sz="1800" u="none" cap="none" strike="noStrike">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b="0" i="0" lang="ko-KR" sz="1800" u="none" cap="none" strike="noStrike">
                <a:solidFill>
                  <a:srgbClr val="FF0000"/>
                </a:solidFill>
                <a:latin typeface="Noto Sans KR"/>
                <a:ea typeface="Noto Sans KR"/>
                <a:cs typeface="Noto Sans KR"/>
                <a:sym typeface="Noto Sans KR"/>
              </a:rPr>
              <a:t>자동화된 결정의 기준과 절차, 개인정보의 처리 방식</a:t>
            </a:r>
            <a:r>
              <a:rPr b="0" i="0" lang="ko-KR" sz="1800" u="none" cap="none" strike="noStrike">
                <a:solidFill>
                  <a:schemeClr val="dk1"/>
                </a:solidFill>
                <a:latin typeface="Noto Sans KR"/>
                <a:ea typeface="Noto Sans KR"/>
                <a:cs typeface="Noto Sans KR"/>
                <a:sym typeface="Noto Sans KR"/>
              </a:rPr>
              <a:t>에 대한 확인 절차가 명확하게 설명 및 공개될 수 있도록 조치</a:t>
            </a:r>
            <a:endParaRPr b="1" i="0" sz="2000" u="none" cap="none" strike="noStrike">
              <a:solidFill>
                <a:schemeClr val="dk1"/>
              </a:solidFill>
              <a:latin typeface="Noto Sans KR"/>
              <a:ea typeface="Noto Sans KR"/>
              <a:cs typeface="Noto Sans KR"/>
              <a:sym typeface="Noto Sans KR"/>
            </a:endParaRPr>
          </a:p>
        </p:txBody>
      </p:sp>
      <p:sp>
        <p:nvSpPr>
          <p:cNvPr id="406" name="Google Shape;406;g26193ac6ed3_2_98"/>
          <p:cNvSpPr/>
          <p:nvPr/>
        </p:nvSpPr>
        <p:spPr>
          <a:xfrm>
            <a:off x="396100" y="391442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07" name="Google Shape;407;g26193ac6ed3_2_98"/>
          <p:cNvSpPr/>
          <p:nvPr/>
        </p:nvSpPr>
        <p:spPr>
          <a:xfrm>
            <a:off x="495274" y="402065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08" name="Google Shape;408;g26193ac6ed3_2_98"/>
          <p:cNvSpPr/>
          <p:nvPr/>
        </p:nvSpPr>
        <p:spPr>
          <a:xfrm>
            <a:off x="548500" y="406682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09" name="Google Shape;409;g26193ac6ed3_2_98"/>
          <p:cNvSpPr/>
          <p:nvPr/>
        </p:nvSpPr>
        <p:spPr>
          <a:xfrm>
            <a:off x="468993" y="403682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Noto Sans KR"/>
                <a:ea typeface="Noto Sans KR"/>
                <a:cs typeface="Noto Sans KR"/>
                <a:sym typeface="Noto Sans KR"/>
              </a:rPr>
              <a:t>WHAT</a:t>
            </a:r>
            <a:endParaRPr b="1" i="0" sz="2500" u="none" cap="none" strike="noStrike">
              <a:solidFill>
                <a:schemeClr val="lt1"/>
              </a:solidFill>
              <a:latin typeface="Noto Sans KR"/>
              <a:ea typeface="Noto Sans KR"/>
              <a:cs typeface="Noto Sans KR"/>
              <a:sym typeface="Noto Sans KR"/>
            </a:endParaRPr>
          </a:p>
        </p:txBody>
      </p:sp>
      <p:sp>
        <p:nvSpPr>
          <p:cNvPr id="410" name="Google Shape;410;g26193ac6ed3_2_98"/>
          <p:cNvSpPr/>
          <p:nvPr/>
        </p:nvSpPr>
        <p:spPr>
          <a:xfrm>
            <a:off x="1682730" y="388663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주요 개정 내용</a:t>
            </a:r>
            <a:endParaRPr b="1" i="0" sz="2000" u="none" cap="none" strike="noStrike">
              <a:solidFill>
                <a:schemeClr val="lt1"/>
              </a:solidFill>
              <a:latin typeface="Noto Sans KR"/>
              <a:ea typeface="Noto Sans KR"/>
              <a:cs typeface="Noto Sans KR"/>
              <a:sym typeface="Noto Sans KR"/>
            </a:endParaRPr>
          </a:p>
        </p:txBody>
      </p:sp>
      <p:sp>
        <p:nvSpPr>
          <p:cNvPr id="411" name="Google Shape;411;g26193ac6ed3_2_98"/>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신 설</a:t>
            </a:r>
            <a:endParaRPr b="1" i="0" sz="1800" u="none" cap="none" strike="noStrike">
              <a:solidFill>
                <a:schemeClr val="dk1"/>
              </a:solidFill>
              <a:latin typeface="Noto Sans KR"/>
              <a:ea typeface="Noto Sans KR"/>
              <a:cs typeface="Noto Sans KR"/>
              <a:sym typeface="Noto Sans KR"/>
            </a:endParaRPr>
          </a:p>
        </p:txBody>
      </p:sp>
      <p:sp>
        <p:nvSpPr>
          <p:cNvPr id="412" name="Google Shape;412;g26193ac6ed3_2_98"/>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ko-KR" sz="2900" u="none" cap="none" strike="noStrike">
                <a:solidFill>
                  <a:schemeClr val="lt1"/>
                </a:solidFill>
                <a:latin typeface="Noto Sans KR"/>
                <a:ea typeface="Noto Sans KR"/>
                <a:cs typeface="Noto Sans KR"/>
                <a:sym typeface="Noto Sans KR"/>
              </a:rPr>
              <a:t>3. </a:t>
            </a:r>
            <a:r>
              <a:rPr b="0" i="0" lang="ko-KR" sz="2100" u="none" cap="none" strike="noStrike">
                <a:solidFill>
                  <a:schemeClr val="lt1"/>
                </a:solidFill>
                <a:latin typeface="Noto Sans KR"/>
                <a:ea typeface="Noto Sans KR"/>
                <a:cs typeface="Noto Sans KR"/>
                <a:sym typeface="Noto Sans KR"/>
              </a:rPr>
              <a:t>정보주체 권리보장 강화 자동화된 의사결정과 정보주체 권리신설</a:t>
            </a:r>
            <a:endParaRPr b="0" i="0" sz="3800" u="none" cap="none" strike="noStrike">
              <a:solidFill>
                <a:schemeClr val="lt1"/>
              </a:solidFill>
              <a:latin typeface="Noto Sans KR"/>
              <a:ea typeface="Noto Sans KR"/>
              <a:cs typeface="Noto Sans KR"/>
              <a:sym typeface="Noto Sans KR"/>
            </a:endParaRPr>
          </a:p>
        </p:txBody>
      </p:sp>
      <p:sp>
        <p:nvSpPr>
          <p:cNvPr id="413" name="Google Shape;413;g26193ac6ed3_2_98"/>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61b52efb5d_1_1"/>
          <p:cNvSpPr/>
          <p:nvPr/>
        </p:nvSpPr>
        <p:spPr>
          <a:xfrm>
            <a:off x="0" y="518991"/>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3.1 자동화된 의사결정과 정보주체 권리 신설</a:t>
            </a:r>
            <a:endParaRPr b="1" i="0" sz="2000" u="none" cap="none" strike="noStrike">
              <a:solidFill>
                <a:schemeClr val="lt1"/>
              </a:solidFill>
              <a:latin typeface="Noto Sans KR"/>
              <a:ea typeface="Noto Sans KR"/>
              <a:cs typeface="Noto Sans KR"/>
              <a:sym typeface="Noto Sans KR"/>
            </a:endParaRPr>
          </a:p>
        </p:txBody>
      </p:sp>
      <p:sp>
        <p:nvSpPr>
          <p:cNvPr id="419" name="Google Shape;419;g261b52efb5d_1_1"/>
          <p:cNvSpPr/>
          <p:nvPr/>
        </p:nvSpPr>
        <p:spPr>
          <a:xfrm>
            <a:off x="1682725" y="1685775"/>
            <a:ext cx="8928300" cy="714300"/>
          </a:xfrm>
          <a:prstGeom prst="rect">
            <a:avLst/>
          </a:prstGeom>
          <a:noFill/>
          <a:ln>
            <a:noFill/>
          </a:ln>
        </p:spPr>
        <p:txBody>
          <a:bodyPr anchorCtr="0" anchor="ctr" bIns="45700" lIns="91425" spcFirstLastPara="1" rIns="91425" wrap="square" tIns="45700">
            <a:noAutofit/>
          </a:bodyPr>
          <a:lstStyle/>
          <a:p>
            <a:pPr indent="0" lvl="0" marL="0" rtl="0" algn="l">
              <a:lnSpc>
                <a:spcPct val="137500"/>
              </a:lnSpc>
              <a:spcBef>
                <a:spcPts val="1400"/>
              </a:spcBef>
              <a:spcAft>
                <a:spcPts val="400"/>
              </a:spcAft>
              <a:buClr>
                <a:schemeClr val="dk1"/>
              </a:buClr>
              <a:buSzPts val="1100"/>
              <a:buFont typeface="Arial"/>
              <a:buNone/>
            </a:pPr>
            <a:r>
              <a:rPr b="1" lang="ko-KR" sz="2700">
                <a:solidFill>
                  <a:srgbClr val="1E1E1E"/>
                </a:solidFill>
                <a:highlight>
                  <a:srgbClr val="FFFFFF"/>
                </a:highlight>
                <a:latin typeface="Noto Sans KR"/>
                <a:ea typeface="Noto Sans KR"/>
                <a:cs typeface="Noto Sans KR"/>
                <a:sym typeface="Noto Sans KR"/>
              </a:rPr>
              <a:t>AI '이루다' 개발사 스캐터랩에 과징금·과태료 1억원 부과... AI 기술 기업의 무분별한 개인정보 처리를 제재한 첫 사례</a:t>
            </a:r>
            <a:endParaRPr b="1" sz="3400">
              <a:solidFill>
                <a:schemeClr val="dk1"/>
              </a:solidFill>
              <a:latin typeface="Noto Sans KR"/>
              <a:ea typeface="Noto Sans KR"/>
              <a:cs typeface="Noto Sans KR"/>
              <a:sym typeface="Noto Sans KR"/>
            </a:endParaRPr>
          </a:p>
        </p:txBody>
      </p:sp>
      <p:sp>
        <p:nvSpPr>
          <p:cNvPr id="420" name="Google Shape;420;g261b52efb5d_1_1"/>
          <p:cNvSpPr/>
          <p:nvPr/>
        </p:nvSpPr>
        <p:spPr>
          <a:xfrm>
            <a:off x="1682730" y="388663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주요 개정 내용</a:t>
            </a:r>
            <a:endParaRPr b="1" i="0" sz="2000" u="none" cap="none" strike="noStrike">
              <a:solidFill>
                <a:schemeClr val="lt1"/>
              </a:solidFill>
              <a:latin typeface="Noto Sans KR"/>
              <a:ea typeface="Noto Sans KR"/>
              <a:cs typeface="Noto Sans KR"/>
              <a:sym typeface="Noto Sans KR"/>
            </a:endParaRPr>
          </a:p>
        </p:txBody>
      </p:sp>
      <p:sp>
        <p:nvSpPr>
          <p:cNvPr id="421" name="Google Shape;421;g261b52efb5d_1_1"/>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신 설</a:t>
            </a:r>
            <a:endParaRPr b="1" i="0" sz="1800" u="none" cap="none" strike="noStrike">
              <a:solidFill>
                <a:schemeClr val="dk1"/>
              </a:solidFill>
              <a:latin typeface="Noto Sans KR"/>
              <a:ea typeface="Noto Sans KR"/>
              <a:cs typeface="Noto Sans KR"/>
              <a:sym typeface="Noto Sans KR"/>
            </a:endParaRPr>
          </a:p>
        </p:txBody>
      </p:sp>
      <p:sp>
        <p:nvSpPr>
          <p:cNvPr id="422" name="Google Shape;422;g261b52efb5d_1_1"/>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ko-KR" sz="2900" u="none" cap="none" strike="noStrike">
                <a:solidFill>
                  <a:schemeClr val="lt1"/>
                </a:solidFill>
                <a:latin typeface="Noto Sans KR"/>
                <a:ea typeface="Noto Sans KR"/>
                <a:cs typeface="Noto Sans KR"/>
                <a:sym typeface="Noto Sans KR"/>
              </a:rPr>
              <a:t>3. </a:t>
            </a:r>
            <a:r>
              <a:rPr b="0" i="0" lang="ko-KR" sz="2100" u="none" cap="none" strike="noStrike">
                <a:solidFill>
                  <a:schemeClr val="lt1"/>
                </a:solidFill>
                <a:latin typeface="Noto Sans KR"/>
                <a:ea typeface="Noto Sans KR"/>
                <a:cs typeface="Noto Sans KR"/>
                <a:sym typeface="Noto Sans KR"/>
              </a:rPr>
              <a:t>정보주체 권리보장 강화 자동화된 의사결정과 정보주체 권리신설</a:t>
            </a:r>
            <a:endParaRPr b="0" i="0" sz="3800" u="none" cap="none" strike="noStrike">
              <a:solidFill>
                <a:schemeClr val="lt1"/>
              </a:solidFill>
              <a:latin typeface="Noto Sans KR"/>
              <a:ea typeface="Noto Sans KR"/>
              <a:cs typeface="Noto Sans KR"/>
              <a:sym typeface="Noto Sans KR"/>
            </a:endParaRPr>
          </a:p>
        </p:txBody>
      </p:sp>
      <p:sp>
        <p:nvSpPr>
          <p:cNvPr id="423" name="Google Shape;423;g261b52efb5d_1_1"/>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pic>
        <p:nvPicPr>
          <p:cNvPr id="424" name="Google Shape;424;g261b52efb5d_1_1"/>
          <p:cNvPicPr preferRelativeResize="0"/>
          <p:nvPr/>
        </p:nvPicPr>
        <p:blipFill>
          <a:blip r:embed="rId3">
            <a:alphaModFix/>
          </a:blip>
          <a:stretch>
            <a:fillRect/>
          </a:stretch>
        </p:blipFill>
        <p:spPr>
          <a:xfrm>
            <a:off x="2964572" y="2622588"/>
            <a:ext cx="5941675" cy="3787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261b52efb5d_1_29"/>
          <p:cNvSpPr/>
          <p:nvPr/>
        </p:nvSpPr>
        <p:spPr>
          <a:xfrm>
            <a:off x="0" y="518991"/>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3.1 자동화된 의사결정과 정보주체 권리 신설</a:t>
            </a:r>
            <a:endParaRPr b="1" i="0" sz="2000" u="none" cap="none" strike="noStrike">
              <a:solidFill>
                <a:schemeClr val="lt1"/>
              </a:solidFill>
              <a:latin typeface="Noto Sans KR"/>
              <a:ea typeface="Noto Sans KR"/>
              <a:cs typeface="Noto Sans KR"/>
              <a:sym typeface="Noto Sans KR"/>
            </a:endParaRPr>
          </a:p>
        </p:txBody>
      </p:sp>
      <p:sp>
        <p:nvSpPr>
          <p:cNvPr id="430" name="Google Shape;430;g261b52efb5d_1_29"/>
          <p:cNvSpPr/>
          <p:nvPr/>
        </p:nvSpPr>
        <p:spPr>
          <a:xfrm>
            <a:off x="1682730" y="388663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주요 개정 내용</a:t>
            </a:r>
            <a:endParaRPr b="1" i="0" sz="2000" u="none" cap="none" strike="noStrike">
              <a:solidFill>
                <a:schemeClr val="lt1"/>
              </a:solidFill>
              <a:latin typeface="Noto Sans KR"/>
              <a:ea typeface="Noto Sans KR"/>
              <a:cs typeface="Noto Sans KR"/>
              <a:sym typeface="Noto Sans KR"/>
            </a:endParaRPr>
          </a:p>
        </p:txBody>
      </p:sp>
      <p:sp>
        <p:nvSpPr>
          <p:cNvPr id="431" name="Google Shape;431;g261b52efb5d_1_29"/>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신 설</a:t>
            </a:r>
            <a:endParaRPr b="1" i="0" sz="1800" u="none" cap="none" strike="noStrike">
              <a:solidFill>
                <a:schemeClr val="dk1"/>
              </a:solidFill>
              <a:latin typeface="Noto Sans KR"/>
              <a:ea typeface="Noto Sans KR"/>
              <a:cs typeface="Noto Sans KR"/>
              <a:sym typeface="Noto Sans KR"/>
            </a:endParaRPr>
          </a:p>
        </p:txBody>
      </p:sp>
      <p:sp>
        <p:nvSpPr>
          <p:cNvPr id="432" name="Google Shape;432;g261b52efb5d_1_29"/>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ko-KR" sz="2900" u="none" cap="none" strike="noStrike">
                <a:solidFill>
                  <a:schemeClr val="lt1"/>
                </a:solidFill>
                <a:latin typeface="Noto Sans KR"/>
                <a:ea typeface="Noto Sans KR"/>
                <a:cs typeface="Noto Sans KR"/>
                <a:sym typeface="Noto Sans KR"/>
              </a:rPr>
              <a:t>3. </a:t>
            </a:r>
            <a:r>
              <a:rPr b="0" i="0" lang="ko-KR" sz="2100" u="none" cap="none" strike="noStrike">
                <a:solidFill>
                  <a:schemeClr val="lt1"/>
                </a:solidFill>
                <a:latin typeface="Noto Sans KR"/>
                <a:ea typeface="Noto Sans KR"/>
                <a:cs typeface="Noto Sans KR"/>
                <a:sym typeface="Noto Sans KR"/>
              </a:rPr>
              <a:t>정보주체 권리보장 강화 자동화된 의사결정과 정보주체 권리신설</a:t>
            </a:r>
            <a:endParaRPr b="0" i="0" sz="3800" u="none" cap="none" strike="noStrike">
              <a:solidFill>
                <a:schemeClr val="lt1"/>
              </a:solidFill>
              <a:latin typeface="Noto Sans KR"/>
              <a:ea typeface="Noto Sans KR"/>
              <a:cs typeface="Noto Sans KR"/>
              <a:sym typeface="Noto Sans KR"/>
            </a:endParaRPr>
          </a:p>
        </p:txBody>
      </p:sp>
      <p:sp>
        <p:nvSpPr>
          <p:cNvPr id="433" name="Google Shape;433;g261b52efb5d_1_29"/>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pic>
        <p:nvPicPr>
          <p:cNvPr id="434" name="Google Shape;434;g261b52efb5d_1_29"/>
          <p:cNvPicPr preferRelativeResize="0"/>
          <p:nvPr/>
        </p:nvPicPr>
        <p:blipFill>
          <a:blip r:embed="rId3">
            <a:alphaModFix/>
          </a:blip>
          <a:stretch>
            <a:fillRect/>
          </a:stretch>
        </p:blipFill>
        <p:spPr>
          <a:xfrm>
            <a:off x="5952825" y="2287742"/>
            <a:ext cx="6111800" cy="3077449"/>
          </a:xfrm>
          <a:prstGeom prst="rect">
            <a:avLst/>
          </a:prstGeom>
          <a:noFill/>
          <a:ln>
            <a:noFill/>
          </a:ln>
        </p:spPr>
      </p:pic>
      <p:pic>
        <p:nvPicPr>
          <p:cNvPr id="435" name="Google Shape;435;g261b52efb5d_1_29"/>
          <p:cNvPicPr preferRelativeResize="0"/>
          <p:nvPr/>
        </p:nvPicPr>
        <p:blipFill>
          <a:blip r:embed="rId4">
            <a:alphaModFix/>
          </a:blip>
          <a:stretch>
            <a:fillRect/>
          </a:stretch>
        </p:blipFill>
        <p:spPr>
          <a:xfrm>
            <a:off x="201025" y="1412232"/>
            <a:ext cx="5583675" cy="4688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4"/>
          <p:cNvPicPr preferRelativeResize="0"/>
          <p:nvPr/>
        </p:nvPicPr>
        <p:blipFill rotWithShape="1">
          <a:blip r:embed="rId3">
            <a:alphaModFix/>
          </a:blip>
          <a:srcRect b="0" l="24998" r="7747" t="0"/>
          <a:stretch/>
        </p:blipFill>
        <p:spPr>
          <a:xfrm>
            <a:off x="6096000" y="0"/>
            <a:ext cx="6096000" cy="6858000"/>
          </a:xfrm>
          <a:prstGeom prst="rect">
            <a:avLst/>
          </a:prstGeom>
          <a:noFill/>
          <a:ln>
            <a:noFill/>
          </a:ln>
        </p:spPr>
      </p:pic>
      <p:sp>
        <p:nvSpPr>
          <p:cNvPr id="119" name="Google Shape;119;p4"/>
          <p:cNvSpPr txBox="1"/>
          <p:nvPr/>
        </p:nvSpPr>
        <p:spPr>
          <a:xfrm>
            <a:off x="104400" y="3094238"/>
            <a:ext cx="588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ko-KR" sz="3600" u="none" cap="none" strike="noStrike">
                <a:solidFill>
                  <a:schemeClr val="lt1"/>
                </a:solidFill>
                <a:latin typeface="Noto Sans KR"/>
                <a:ea typeface="Noto Sans KR"/>
                <a:cs typeface="Noto Sans KR"/>
                <a:sym typeface="Noto Sans KR"/>
              </a:rPr>
              <a:t>개인정보 정의 및 관련 설명</a:t>
            </a:r>
            <a:endParaRPr b="0" i="0" sz="1400" u="none" cap="none" strike="noStrike">
              <a:solidFill>
                <a:srgbClr val="000000"/>
              </a:solidFill>
              <a:latin typeface="Noto Sans KR"/>
              <a:ea typeface="Noto Sans KR"/>
              <a:cs typeface="Noto Sans KR"/>
              <a:sym typeface="Noto Sans KR"/>
            </a:endParaRPr>
          </a:p>
        </p:txBody>
      </p:sp>
      <p:cxnSp>
        <p:nvCxnSpPr>
          <p:cNvPr id="120" name="Google Shape;120;p4"/>
          <p:cNvCxnSpPr/>
          <p:nvPr/>
        </p:nvCxnSpPr>
        <p:spPr>
          <a:xfrm>
            <a:off x="497050" y="2823125"/>
            <a:ext cx="5129100" cy="0"/>
          </a:xfrm>
          <a:prstGeom prst="straightConnector1">
            <a:avLst/>
          </a:prstGeom>
          <a:noFill/>
          <a:ln cap="flat" cmpd="sng" w="9525">
            <a:solidFill>
              <a:schemeClr val="lt1"/>
            </a:solidFill>
            <a:prstDash val="solid"/>
            <a:miter lim="800000"/>
            <a:headEnd len="sm" w="sm" type="none"/>
            <a:tailEnd len="sm" w="sm" type="none"/>
          </a:ln>
        </p:spPr>
      </p:cxnSp>
      <p:cxnSp>
        <p:nvCxnSpPr>
          <p:cNvPr id="121" name="Google Shape;121;p4"/>
          <p:cNvCxnSpPr/>
          <p:nvPr/>
        </p:nvCxnSpPr>
        <p:spPr>
          <a:xfrm>
            <a:off x="497050" y="3946075"/>
            <a:ext cx="5129100" cy="0"/>
          </a:xfrm>
          <a:prstGeom prst="straightConnector1">
            <a:avLst/>
          </a:prstGeom>
          <a:noFill/>
          <a:ln cap="flat" cmpd="sng" w="9525">
            <a:solidFill>
              <a:schemeClr val="lt1"/>
            </a:solidFill>
            <a:prstDash val="solid"/>
            <a:miter lim="800000"/>
            <a:headEnd len="sm" w="sm" type="none"/>
            <a:tailEnd len="sm" w="sm" type="none"/>
          </a:ln>
        </p:spPr>
      </p:cxnSp>
      <p:sp>
        <p:nvSpPr>
          <p:cNvPr id="122" name="Google Shape;122;p4"/>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ko-K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61b52efb5d_1_41"/>
          <p:cNvSpPr/>
          <p:nvPr/>
        </p:nvSpPr>
        <p:spPr>
          <a:xfrm>
            <a:off x="0" y="518991"/>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3.1 자동화된 의사결정과 정보주체 권리 신설</a:t>
            </a:r>
            <a:endParaRPr b="1" i="0" sz="2000" u="none" cap="none" strike="noStrike">
              <a:solidFill>
                <a:schemeClr val="lt1"/>
              </a:solidFill>
              <a:latin typeface="Noto Sans KR"/>
              <a:ea typeface="Noto Sans KR"/>
              <a:cs typeface="Noto Sans KR"/>
              <a:sym typeface="Noto Sans KR"/>
            </a:endParaRPr>
          </a:p>
        </p:txBody>
      </p:sp>
      <p:sp>
        <p:nvSpPr>
          <p:cNvPr id="441" name="Google Shape;441;g261b52efb5d_1_41"/>
          <p:cNvSpPr/>
          <p:nvPr/>
        </p:nvSpPr>
        <p:spPr>
          <a:xfrm>
            <a:off x="1682730" y="388663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주요 개정 내용</a:t>
            </a:r>
            <a:endParaRPr b="1" i="0" sz="2000" u="none" cap="none" strike="noStrike">
              <a:solidFill>
                <a:schemeClr val="lt1"/>
              </a:solidFill>
              <a:latin typeface="Noto Sans KR"/>
              <a:ea typeface="Noto Sans KR"/>
              <a:cs typeface="Noto Sans KR"/>
              <a:sym typeface="Noto Sans KR"/>
            </a:endParaRPr>
          </a:p>
        </p:txBody>
      </p:sp>
      <p:sp>
        <p:nvSpPr>
          <p:cNvPr id="442" name="Google Shape;442;g261b52efb5d_1_41"/>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신 설</a:t>
            </a:r>
            <a:endParaRPr b="1" i="0" sz="1800" u="none" cap="none" strike="noStrike">
              <a:solidFill>
                <a:schemeClr val="dk1"/>
              </a:solidFill>
              <a:latin typeface="Noto Sans KR"/>
              <a:ea typeface="Noto Sans KR"/>
              <a:cs typeface="Noto Sans KR"/>
              <a:sym typeface="Noto Sans KR"/>
            </a:endParaRPr>
          </a:p>
        </p:txBody>
      </p:sp>
      <p:sp>
        <p:nvSpPr>
          <p:cNvPr id="443" name="Google Shape;443;g261b52efb5d_1_41"/>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ko-KR" sz="2900" u="none" cap="none" strike="noStrike">
                <a:solidFill>
                  <a:schemeClr val="lt1"/>
                </a:solidFill>
                <a:latin typeface="Noto Sans KR"/>
                <a:ea typeface="Noto Sans KR"/>
                <a:cs typeface="Noto Sans KR"/>
                <a:sym typeface="Noto Sans KR"/>
              </a:rPr>
              <a:t>3. </a:t>
            </a:r>
            <a:r>
              <a:rPr b="0" i="0" lang="ko-KR" sz="2100" u="none" cap="none" strike="noStrike">
                <a:solidFill>
                  <a:schemeClr val="lt1"/>
                </a:solidFill>
                <a:latin typeface="Noto Sans KR"/>
                <a:ea typeface="Noto Sans KR"/>
                <a:cs typeface="Noto Sans KR"/>
                <a:sym typeface="Noto Sans KR"/>
              </a:rPr>
              <a:t>정보주체 권리보장 강화 자동화된 의사결정과 정보주체 권리신설</a:t>
            </a:r>
            <a:endParaRPr b="0" i="0" sz="3800" u="none" cap="none" strike="noStrike">
              <a:solidFill>
                <a:schemeClr val="lt1"/>
              </a:solidFill>
              <a:latin typeface="Noto Sans KR"/>
              <a:ea typeface="Noto Sans KR"/>
              <a:cs typeface="Noto Sans KR"/>
              <a:sym typeface="Noto Sans KR"/>
            </a:endParaRPr>
          </a:p>
        </p:txBody>
      </p:sp>
      <p:sp>
        <p:nvSpPr>
          <p:cNvPr id="444" name="Google Shape;444;g261b52efb5d_1_41"/>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pic>
        <p:nvPicPr>
          <p:cNvPr id="445" name="Google Shape;445;g261b52efb5d_1_41"/>
          <p:cNvPicPr preferRelativeResize="0"/>
          <p:nvPr/>
        </p:nvPicPr>
        <p:blipFill>
          <a:blip r:embed="rId3">
            <a:alphaModFix/>
          </a:blip>
          <a:stretch>
            <a:fillRect/>
          </a:stretch>
        </p:blipFill>
        <p:spPr>
          <a:xfrm>
            <a:off x="4685750" y="1020000"/>
            <a:ext cx="2628251" cy="5837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6193ac6ed3_2_235"/>
          <p:cNvSpPr/>
          <p:nvPr/>
        </p:nvSpPr>
        <p:spPr>
          <a:xfrm>
            <a:off x="6694513" y="568812"/>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Noto Sans KR"/>
              <a:ea typeface="Noto Sans KR"/>
              <a:cs typeface="Noto Sans KR"/>
              <a:sym typeface="Noto Sans KR"/>
            </a:endParaRPr>
          </a:p>
        </p:txBody>
      </p:sp>
      <p:sp>
        <p:nvSpPr>
          <p:cNvPr id="451" name="Google Shape;451;g26193ac6ed3_2_235"/>
          <p:cNvSpPr/>
          <p:nvPr/>
        </p:nvSpPr>
        <p:spPr>
          <a:xfrm>
            <a:off x="0" y="530337"/>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3.2 만 14세 미만 아동의 권리 신설</a:t>
            </a:r>
            <a:endParaRPr b="1" i="0" sz="2000" u="none" cap="none" strike="noStrike">
              <a:solidFill>
                <a:schemeClr val="lt1"/>
              </a:solidFill>
              <a:latin typeface="Noto Sans KR"/>
              <a:ea typeface="Noto Sans KR"/>
              <a:cs typeface="Noto Sans KR"/>
              <a:sym typeface="Noto Sans KR"/>
            </a:endParaRPr>
          </a:p>
        </p:txBody>
      </p:sp>
      <p:sp>
        <p:nvSpPr>
          <p:cNvPr id="452" name="Google Shape;452;g26193ac6ed3_2_235"/>
          <p:cNvSpPr/>
          <p:nvPr/>
        </p:nvSpPr>
        <p:spPr>
          <a:xfrm>
            <a:off x="1073025" y="18717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53" name="Google Shape;453;g26193ac6ed3_2_235"/>
          <p:cNvSpPr/>
          <p:nvPr/>
        </p:nvSpPr>
        <p:spPr>
          <a:xfrm>
            <a:off x="1705900" y="2711325"/>
            <a:ext cx="9636000" cy="10584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b="0" i="0" lang="ko-KR" sz="1800" u="none" cap="none" strike="noStrike">
                <a:solidFill>
                  <a:srgbClr val="FF0000"/>
                </a:solidFill>
                <a:latin typeface="Noto Sans KR"/>
                <a:ea typeface="Noto Sans KR"/>
                <a:cs typeface="Noto Sans KR"/>
                <a:sym typeface="Noto Sans KR"/>
              </a:rPr>
              <a:t>만 14세 미만 아동의 권리</a:t>
            </a:r>
            <a:r>
              <a:rPr b="0" i="0" lang="ko-KR" sz="1800" u="none" cap="none" strike="noStrike">
                <a:solidFill>
                  <a:schemeClr val="dk1"/>
                </a:solidFill>
                <a:latin typeface="Noto Sans KR"/>
                <a:ea typeface="Noto Sans KR"/>
                <a:cs typeface="Noto Sans KR"/>
                <a:sym typeface="Noto Sans KR"/>
              </a:rPr>
              <a:t>를 다루는 법 조항이 부재한 반면 만 14세 미만 아동의 개인정보 보호에 필요한 시책 필요성 대두됨</a:t>
            </a:r>
            <a:endParaRPr b="0" i="0" sz="1800" u="none" cap="none" strike="noStrike">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b="0" i="0" lang="ko-KR" sz="1800" u="none" cap="none" strike="noStrike">
                <a:solidFill>
                  <a:schemeClr val="dk1"/>
                </a:solidFill>
                <a:latin typeface="Noto Sans KR"/>
                <a:ea typeface="Noto Sans KR"/>
                <a:cs typeface="Noto Sans KR"/>
                <a:sym typeface="Noto Sans KR"/>
              </a:rPr>
              <a:t>만 14세 미만 아동의 개인정보 처리 시 법정대리인의 동의 절차와 확인에 대한 개인정보처리자의 책임 강화</a:t>
            </a:r>
            <a:endParaRPr b="0" i="0" sz="1800" u="none" cap="none" strike="noStrike">
              <a:solidFill>
                <a:schemeClr val="dk1"/>
              </a:solidFill>
              <a:latin typeface="Noto Sans KR"/>
              <a:ea typeface="Noto Sans KR"/>
              <a:cs typeface="Noto Sans KR"/>
              <a:sym typeface="Noto Sans KR"/>
            </a:endParaRPr>
          </a:p>
        </p:txBody>
      </p:sp>
      <p:sp>
        <p:nvSpPr>
          <p:cNvPr id="454" name="Google Shape;454;g26193ac6ed3_2_235"/>
          <p:cNvSpPr/>
          <p:nvPr/>
        </p:nvSpPr>
        <p:spPr>
          <a:xfrm>
            <a:off x="396100" y="18659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55" name="Google Shape;455;g26193ac6ed3_2_235"/>
          <p:cNvSpPr/>
          <p:nvPr/>
        </p:nvSpPr>
        <p:spPr>
          <a:xfrm>
            <a:off x="495274" y="19722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56" name="Google Shape;456;g26193ac6ed3_2_235"/>
          <p:cNvSpPr/>
          <p:nvPr/>
        </p:nvSpPr>
        <p:spPr>
          <a:xfrm>
            <a:off x="548500" y="20183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57" name="Google Shape;457;g26193ac6ed3_2_235"/>
          <p:cNvSpPr/>
          <p:nvPr/>
        </p:nvSpPr>
        <p:spPr>
          <a:xfrm>
            <a:off x="468993" y="19883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Noto Sans KR"/>
                <a:ea typeface="Noto Sans KR"/>
                <a:cs typeface="Noto Sans KR"/>
                <a:sym typeface="Noto Sans KR"/>
              </a:rPr>
              <a:t>WHY</a:t>
            </a:r>
            <a:endParaRPr b="1" i="0" sz="2500" u="none" cap="none" strike="noStrike">
              <a:solidFill>
                <a:schemeClr val="lt1"/>
              </a:solidFill>
              <a:latin typeface="Noto Sans KR"/>
              <a:ea typeface="Noto Sans KR"/>
              <a:cs typeface="Noto Sans KR"/>
              <a:sym typeface="Noto Sans KR"/>
            </a:endParaRPr>
          </a:p>
        </p:txBody>
      </p:sp>
      <p:sp>
        <p:nvSpPr>
          <p:cNvPr id="458" name="Google Shape;458;g26193ac6ed3_2_235"/>
          <p:cNvSpPr/>
          <p:nvPr/>
        </p:nvSpPr>
        <p:spPr>
          <a:xfrm>
            <a:off x="1682730" y="183818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개정 취지 및 필요성</a:t>
            </a:r>
            <a:endParaRPr b="1" i="0" sz="2000" u="none" cap="none" strike="noStrike">
              <a:solidFill>
                <a:schemeClr val="lt1"/>
              </a:solidFill>
              <a:latin typeface="Noto Sans KR"/>
              <a:ea typeface="Noto Sans KR"/>
              <a:cs typeface="Noto Sans KR"/>
              <a:sym typeface="Noto Sans KR"/>
            </a:endParaRPr>
          </a:p>
        </p:txBody>
      </p:sp>
      <p:sp>
        <p:nvSpPr>
          <p:cNvPr id="459" name="Google Shape;459;g26193ac6ed3_2_235"/>
          <p:cNvSpPr/>
          <p:nvPr/>
        </p:nvSpPr>
        <p:spPr>
          <a:xfrm>
            <a:off x="1073025" y="407258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60" name="Google Shape;460;g26193ac6ed3_2_235"/>
          <p:cNvSpPr/>
          <p:nvPr/>
        </p:nvSpPr>
        <p:spPr>
          <a:xfrm>
            <a:off x="1705900" y="4490475"/>
            <a:ext cx="9620400" cy="1908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Noto Sans KR"/>
              <a:ea typeface="Noto Sans KR"/>
              <a:cs typeface="Noto Sans KR"/>
              <a:sym typeface="Noto Sans KR"/>
            </a:endParaRPr>
          </a:p>
          <a:p>
            <a:pPr indent="-355600" lvl="0" marL="457200" marR="0" rtl="0" algn="l">
              <a:lnSpc>
                <a:spcPct val="115000"/>
              </a:lnSpc>
              <a:spcBef>
                <a:spcPts val="0"/>
              </a:spcBef>
              <a:spcAft>
                <a:spcPts val="0"/>
              </a:spcAft>
              <a:buClr>
                <a:schemeClr val="dk1"/>
              </a:buClr>
              <a:buSzPts val="2000"/>
              <a:buFont typeface="Noto Sans KR"/>
              <a:buChar char="●"/>
            </a:pPr>
            <a:r>
              <a:rPr b="0" i="0" lang="ko-KR" sz="1800" u="none" cap="none" strike="noStrike">
                <a:solidFill>
                  <a:schemeClr val="dk1"/>
                </a:solidFill>
                <a:latin typeface="Noto Sans KR"/>
                <a:ea typeface="Noto Sans KR"/>
                <a:cs typeface="Noto Sans KR"/>
                <a:sym typeface="Noto Sans KR"/>
              </a:rPr>
              <a:t>법 제22조의2(아동의 개인정보 보호) 신설을 통해 아동의 권리보장 조항 신설</a:t>
            </a:r>
            <a:endParaRPr b="0" i="0" sz="1800" u="none" cap="none" strike="noStrike">
              <a:solidFill>
                <a:schemeClr val="dk1"/>
              </a:solidFill>
              <a:latin typeface="Noto Sans KR"/>
              <a:ea typeface="Noto Sans KR"/>
              <a:cs typeface="Noto Sans KR"/>
              <a:sym typeface="Noto Sans KR"/>
            </a:endParaRPr>
          </a:p>
          <a:p>
            <a:pPr indent="-355600" lvl="0" marL="457200" marR="0" rtl="0" algn="l">
              <a:lnSpc>
                <a:spcPct val="115000"/>
              </a:lnSpc>
              <a:spcBef>
                <a:spcPts val="0"/>
              </a:spcBef>
              <a:spcAft>
                <a:spcPts val="0"/>
              </a:spcAft>
              <a:buClr>
                <a:schemeClr val="dk1"/>
              </a:buClr>
              <a:buSzPts val="2000"/>
              <a:buFont typeface="Noto Sans KR"/>
              <a:buChar char="●"/>
            </a:pPr>
            <a:r>
              <a:rPr b="0" i="0" lang="ko-KR" sz="1800" u="none" cap="none" strike="noStrike">
                <a:solidFill>
                  <a:schemeClr val="dk1"/>
                </a:solidFill>
                <a:latin typeface="Noto Sans KR"/>
                <a:ea typeface="Noto Sans KR"/>
                <a:cs typeface="Noto Sans KR"/>
                <a:sym typeface="Noto Sans KR"/>
              </a:rPr>
              <a:t>만 14세 미만 아동의 개인정보 처리와 관련한 고지 시에는 아동이 해당 내용을 알기 쉽게 이해하도록 규정</a:t>
            </a:r>
            <a:endParaRPr b="1" i="0" sz="20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oto Sans KR"/>
              <a:ea typeface="Noto Sans KR"/>
              <a:cs typeface="Noto Sans KR"/>
              <a:sym typeface="Noto Sans KR"/>
            </a:endParaRPr>
          </a:p>
        </p:txBody>
      </p:sp>
      <p:sp>
        <p:nvSpPr>
          <p:cNvPr id="461" name="Google Shape;461;g26193ac6ed3_2_235"/>
          <p:cNvSpPr/>
          <p:nvPr/>
        </p:nvSpPr>
        <p:spPr>
          <a:xfrm>
            <a:off x="396100" y="406682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62" name="Google Shape;462;g26193ac6ed3_2_235"/>
          <p:cNvSpPr/>
          <p:nvPr/>
        </p:nvSpPr>
        <p:spPr>
          <a:xfrm>
            <a:off x="495274" y="417305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63" name="Google Shape;463;g26193ac6ed3_2_235"/>
          <p:cNvSpPr/>
          <p:nvPr/>
        </p:nvSpPr>
        <p:spPr>
          <a:xfrm>
            <a:off x="548500" y="421922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464" name="Google Shape;464;g26193ac6ed3_2_235"/>
          <p:cNvSpPr/>
          <p:nvPr/>
        </p:nvSpPr>
        <p:spPr>
          <a:xfrm>
            <a:off x="468993" y="418922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Noto Sans KR"/>
                <a:ea typeface="Noto Sans KR"/>
                <a:cs typeface="Noto Sans KR"/>
                <a:sym typeface="Noto Sans KR"/>
              </a:rPr>
              <a:t>WHAT</a:t>
            </a:r>
            <a:endParaRPr b="1" i="0" sz="2500" u="none" cap="none" strike="noStrike">
              <a:solidFill>
                <a:schemeClr val="lt1"/>
              </a:solidFill>
              <a:latin typeface="Noto Sans KR"/>
              <a:ea typeface="Noto Sans KR"/>
              <a:cs typeface="Noto Sans KR"/>
              <a:sym typeface="Noto Sans KR"/>
            </a:endParaRPr>
          </a:p>
        </p:txBody>
      </p:sp>
      <p:sp>
        <p:nvSpPr>
          <p:cNvPr id="465" name="Google Shape;465;g26193ac6ed3_2_235"/>
          <p:cNvSpPr/>
          <p:nvPr/>
        </p:nvSpPr>
        <p:spPr>
          <a:xfrm>
            <a:off x="1682730" y="403903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주요 개정 내용</a:t>
            </a:r>
            <a:endParaRPr b="1" i="0" sz="2000" u="none" cap="none" strike="noStrike">
              <a:solidFill>
                <a:schemeClr val="lt1"/>
              </a:solidFill>
              <a:latin typeface="Noto Sans KR"/>
              <a:ea typeface="Noto Sans KR"/>
              <a:cs typeface="Noto Sans KR"/>
              <a:sym typeface="Noto Sans KR"/>
            </a:endParaRPr>
          </a:p>
        </p:txBody>
      </p:sp>
      <p:sp>
        <p:nvSpPr>
          <p:cNvPr id="466" name="Google Shape;466;g26193ac6ed3_2_235"/>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ko-KR" sz="2900" u="none" cap="none" strike="noStrike">
                <a:solidFill>
                  <a:schemeClr val="lt1"/>
                </a:solidFill>
                <a:latin typeface="Noto Sans KR"/>
                <a:ea typeface="Noto Sans KR"/>
                <a:cs typeface="Noto Sans KR"/>
                <a:sym typeface="Noto Sans KR"/>
              </a:rPr>
              <a:t>3. </a:t>
            </a:r>
            <a:r>
              <a:rPr b="0" i="0" lang="ko-KR" sz="2100" u="none" cap="none" strike="noStrike">
                <a:solidFill>
                  <a:schemeClr val="lt1"/>
                </a:solidFill>
                <a:latin typeface="Noto Sans KR"/>
                <a:ea typeface="Noto Sans KR"/>
                <a:cs typeface="Noto Sans KR"/>
                <a:sym typeface="Noto Sans KR"/>
              </a:rPr>
              <a:t>정보주체 권리보장 강화 자동화된 의사결정과 정보주체 권리신설</a:t>
            </a:r>
            <a:endParaRPr b="0" i="0" sz="3800" u="none" cap="none" strike="noStrike">
              <a:solidFill>
                <a:schemeClr val="lt1"/>
              </a:solidFill>
              <a:latin typeface="Noto Sans KR"/>
              <a:ea typeface="Noto Sans KR"/>
              <a:cs typeface="Noto Sans KR"/>
              <a:sym typeface="Noto Sans KR"/>
            </a:endParaRPr>
          </a:p>
        </p:txBody>
      </p:sp>
      <p:sp>
        <p:nvSpPr>
          <p:cNvPr id="467" name="Google Shape;467;g26193ac6ed3_2_235"/>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Noto Sans KR"/>
                <a:ea typeface="Noto Sans KR"/>
                <a:cs typeface="Noto Sans KR"/>
                <a:sym typeface="Noto Sans KR"/>
              </a:rPr>
              <a:t>신설 및 개정</a:t>
            </a:r>
            <a:endParaRPr b="1" i="0" sz="1600" u="none" cap="none" strike="noStrike">
              <a:solidFill>
                <a:schemeClr val="dk1"/>
              </a:solidFill>
              <a:latin typeface="Noto Sans KR"/>
              <a:ea typeface="Noto Sans KR"/>
              <a:cs typeface="Noto Sans KR"/>
              <a:sym typeface="Noto Sans KR"/>
            </a:endParaRPr>
          </a:p>
        </p:txBody>
      </p:sp>
      <p:sp>
        <p:nvSpPr>
          <p:cNvPr id="468" name="Google Shape;468;g26193ac6ed3_2_235"/>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g261b52efb5d_1_54"/>
          <p:cNvPicPr preferRelativeResize="0"/>
          <p:nvPr/>
        </p:nvPicPr>
        <p:blipFill>
          <a:blip r:embed="rId3">
            <a:alphaModFix/>
          </a:blip>
          <a:stretch>
            <a:fillRect/>
          </a:stretch>
        </p:blipFill>
        <p:spPr>
          <a:xfrm>
            <a:off x="6383663" y="1311957"/>
            <a:ext cx="6346676" cy="4675375"/>
          </a:xfrm>
          <a:prstGeom prst="rect">
            <a:avLst/>
          </a:prstGeom>
          <a:noFill/>
          <a:ln>
            <a:noFill/>
          </a:ln>
        </p:spPr>
      </p:pic>
      <p:sp>
        <p:nvSpPr>
          <p:cNvPr id="474" name="Google Shape;474;g261b52efb5d_1_54"/>
          <p:cNvSpPr/>
          <p:nvPr/>
        </p:nvSpPr>
        <p:spPr>
          <a:xfrm>
            <a:off x="0" y="518991"/>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3.1 자동화된 의사결정과 정보주체 권리 신설</a:t>
            </a:r>
            <a:endParaRPr b="1" i="0" sz="2000" u="none" cap="none" strike="noStrike">
              <a:solidFill>
                <a:schemeClr val="lt1"/>
              </a:solidFill>
              <a:latin typeface="Noto Sans KR"/>
              <a:ea typeface="Noto Sans KR"/>
              <a:cs typeface="Noto Sans KR"/>
              <a:sym typeface="Noto Sans KR"/>
            </a:endParaRPr>
          </a:p>
        </p:txBody>
      </p:sp>
      <p:sp>
        <p:nvSpPr>
          <p:cNvPr id="475" name="Google Shape;475;g261b52efb5d_1_54"/>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신 설</a:t>
            </a:r>
            <a:endParaRPr b="1" i="0" sz="1800" u="none" cap="none" strike="noStrike">
              <a:solidFill>
                <a:schemeClr val="dk1"/>
              </a:solidFill>
              <a:latin typeface="Noto Sans KR"/>
              <a:ea typeface="Noto Sans KR"/>
              <a:cs typeface="Noto Sans KR"/>
              <a:sym typeface="Noto Sans KR"/>
            </a:endParaRPr>
          </a:p>
        </p:txBody>
      </p:sp>
      <p:sp>
        <p:nvSpPr>
          <p:cNvPr id="476" name="Google Shape;476;g261b52efb5d_1_54"/>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ko-KR" sz="2900" u="none" cap="none" strike="noStrike">
                <a:solidFill>
                  <a:schemeClr val="lt1"/>
                </a:solidFill>
                <a:latin typeface="Noto Sans KR"/>
                <a:ea typeface="Noto Sans KR"/>
                <a:cs typeface="Noto Sans KR"/>
                <a:sym typeface="Noto Sans KR"/>
              </a:rPr>
              <a:t>3. </a:t>
            </a:r>
            <a:r>
              <a:rPr b="0" i="0" lang="ko-KR" sz="2100" u="none" cap="none" strike="noStrike">
                <a:solidFill>
                  <a:schemeClr val="lt1"/>
                </a:solidFill>
                <a:latin typeface="Noto Sans KR"/>
                <a:ea typeface="Noto Sans KR"/>
                <a:cs typeface="Noto Sans KR"/>
                <a:sym typeface="Noto Sans KR"/>
              </a:rPr>
              <a:t>정보주체 권리보장 강화 자동화된 의사결정과 정보주체 권리신설</a:t>
            </a:r>
            <a:endParaRPr b="0" i="0" sz="3800" u="none" cap="none" strike="noStrike">
              <a:solidFill>
                <a:schemeClr val="lt1"/>
              </a:solidFill>
              <a:latin typeface="Noto Sans KR"/>
              <a:ea typeface="Noto Sans KR"/>
              <a:cs typeface="Noto Sans KR"/>
              <a:sym typeface="Noto Sans KR"/>
            </a:endParaRPr>
          </a:p>
        </p:txBody>
      </p:sp>
      <p:sp>
        <p:nvSpPr>
          <p:cNvPr id="477" name="Google Shape;477;g261b52efb5d_1_54"/>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pic>
        <p:nvPicPr>
          <p:cNvPr id="478" name="Google Shape;478;g261b52efb5d_1_54"/>
          <p:cNvPicPr preferRelativeResize="0"/>
          <p:nvPr/>
        </p:nvPicPr>
        <p:blipFill>
          <a:blip r:embed="rId4">
            <a:alphaModFix/>
          </a:blip>
          <a:stretch>
            <a:fillRect/>
          </a:stretch>
        </p:blipFill>
        <p:spPr>
          <a:xfrm>
            <a:off x="3306111" y="3886626"/>
            <a:ext cx="3772990" cy="2382925"/>
          </a:xfrm>
          <a:prstGeom prst="rect">
            <a:avLst/>
          </a:prstGeom>
          <a:noFill/>
          <a:ln>
            <a:noFill/>
          </a:ln>
        </p:spPr>
      </p:pic>
      <p:pic>
        <p:nvPicPr>
          <p:cNvPr id="479" name="Google Shape;479;g261b52efb5d_1_54"/>
          <p:cNvPicPr preferRelativeResize="0"/>
          <p:nvPr/>
        </p:nvPicPr>
        <p:blipFill>
          <a:blip r:embed="rId5">
            <a:alphaModFix/>
          </a:blip>
          <a:stretch>
            <a:fillRect/>
          </a:stretch>
        </p:blipFill>
        <p:spPr>
          <a:xfrm>
            <a:off x="1009700" y="1429050"/>
            <a:ext cx="3419825" cy="2155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61b52efb5d_1_63"/>
          <p:cNvSpPr/>
          <p:nvPr/>
        </p:nvSpPr>
        <p:spPr>
          <a:xfrm>
            <a:off x="0" y="518991"/>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3.1 자동화된 의사결정과 정보주체 권리 신설</a:t>
            </a:r>
            <a:endParaRPr b="1" i="0" sz="2000" u="none" cap="none" strike="noStrike">
              <a:solidFill>
                <a:schemeClr val="lt1"/>
              </a:solidFill>
              <a:latin typeface="Noto Sans KR"/>
              <a:ea typeface="Noto Sans KR"/>
              <a:cs typeface="Noto Sans KR"/>
              <a:sym typeface="Noto Sans KR"/>
            </a:endParaRPr>
          </a:p>
        </p:txBody>
      </p:sp>
      <p:sp>
        <p:nvSpPr>
          <p:cNvPr id="485" name="Google Shape;485;g261b52efb5d_1_63"/>
          <p:cNvSpPr/>
          <p:nvPr/>
        </p:nvSpPr>
        <p:spPr>
          <a:xfrm>
            <a:off x="1682730" y="388663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주요 개정 내용</a:t>
            </a:r>
            <a:endParaRPr b="1" i="0" sz="2000" u="none" cap="none" strike="noStrike">
              <a:solidFill>
                <a:schemeClr val="lt1"/>
              </a:solidFill>
              <a:latin typeface="Noto Sans KR"/>
              <a:ea typeface="Noto Sans KR"/>
              <a:cs typeface="Noto Sans KR"/>
              <a:sym typeface="Noto Sans KR"/>
            </a:endParaRPr>
          </a:p>
        </p:txBody>
      </p:sp>
      <p:sp>
        <p:nvSpPr>
          <p:cNvPr id="486" name="Google Shape;486;g261b52efb5d_1_63"/>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신 설</a:t>
            </a:r>
            <a:endParaRPr b="1" i="0" sz="1800" u="none" cap="none" strike="noStrike">
              <a:solidFill>
                <a:schemeClr val="dk1"/>
              </a:solidFill>
              <a:latin typeface="Noto Sans KR"/>
              <a:ea typeface="Noto Sans KR"/>
              <a:cs typeface="Noto Sans KR"/>
              <a:sym typeface="Noto Sans KR"/>
            </a:endParaRPr>
          </a:p>
        </p:txBody>
      </p:sp>
      <p:sp>
        <p:nvSpPr>
          <p:cNvPr id="487" name="Google Shape;487;g261b52efb5d_1_63"/>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ko-KR" sz="2900" u="none" cap="none" strike="noStrike">
                <a:solidFill>
                  <a:schemeClr val="lt1"/>
                </a:solidFill>
                <a:latin typeface="Noto Sans KR"/>
                <a:ea typeface="Noto Sans KR"/>
                <a:cs typeface="Noto Sans KR"/>
                <a:sym typeface="Noto Sans KR"/>
              </a:rPr>
              <a:t>3. </a:t>
            </a:r>
            <a:r>
              <a:rPr b="0" i="0" lang="ko-KR" sz="2100" u="none" cap="none" strike="noStrike">
                <a:solidFill>
                  <a:schemeClr val="lt1"/>
                </a:solidFill>
                <a:latin typeface="Noto Sans KR"/>
                <a:ea typeface="Noto Sans KR"/>
                <a:cs typeface="Noto Sans KR"/>
                <a:sym typeface="Noto Sans KR"/>
              </a:rPr>
              <a:t>정보주체 권리보장 강화 자동화된 의사결정과 정보주체 권리신설</a:t>
            </a:r>
            <a:endParaRPr b="0" i="0" sz="3800" u="none" cap="none" strike="noStrike">
              <a:solidFill>
                <a:schemeClr val="lt1"/>
              </a:solidFill>
              <a:latin typeface="Noto Sans KR"/>
              <a:ea typeface="Noto Sans KR"/>
              <a:cs typeface="Noto Sans KR"/>
              <a:sym typeface="Noto Sans KR"/>
            </a:endParaRPr>
          </a:p>
        </p:txBody>
      </p:sp>
      <p:sp>
        <p:nvSpPr>
          <p:cNvPr id="488" name="Google Shape;488;g261b52efb5d_1_63"/>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
        <p:nvSpPr>
          <p:cNvPr id="489" name="Google Shape;489;g261b52efb5d_1_63"/>
          <p:cNvSpPr/>
          <p:nvPr/>
        </p:nvSpPr>
        <p:spPr>
          <a:xfrm>
            <a:off x="4531225" y="1673613"/>
            <a:ext cx="2937300" cy="1058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None/>
            </a:pPr>
            <a:r>
              <a:rPr lang="ko-KR" sz="1800">
                <a:solidFill>
                  <a:schemeClr val="dk1"/>
                </a:solidFill>
                <a:latin typeface="Noto Sans KR"/>
                <a:ea typeface="Noto Sans KR"/>
                <a:cs typeface="Noto Sans KR"/>
                <a:sym typeface="Noto Sans KR"/>
              </a:rPr>
              <a:t>제64조의2(과징금의 부과)</a:t>
            </a:r>
            <a:endParaRPr sz="1800">
              <a:solidFill>
                <a:schemeClr val="dk1"/>
              </a:solidFill>
              <a:latin typeface="Noto Sans KR"/>
              <a:ea typeface="Noto Sans KR"/>
              <a:cs typeface="Noto Sans KR"/>
              <a:sym typeface="Noto Sans KR"/>
            </a:endParaRPr>
          </a:p>
        </p:txBody>
      </p:sp>
      <p:sp>
        <p:nvSpPr>
          <p:cNvPr id="490" name="Google Shape;490;g261b52efb5d_1_63"/>
          <p:cNvSpPr/>
          <p:nvPr/>
        </p:nvSpPr>
        <p:spPr>
          <a:xfrm>
            <a:off x="1788900" y="3385650"/>
            <a:ext cx="4525200" cy="1728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ko-KR" sz="2500">
                <a:solidFill>
                  <a:schemeClr val="dk1"/>
                </a:solidFill>
                <a:latin typeface="Noto Sans KR"/>
                <a:ea typeface="Noto Sans KR"/>
                <a:cs typeface="Noto Sans KR"/>
                <a:sym typeface="Noto Sans KR"/>
              </a:rPr>
              <a:t>해당 개인정보처리자에게</a:t>
            </a:r>
            <a:endParaRPr sz="2500">
              <a:solidFill>
                <a:schemeClr val="dk1"/>
              </a:solidFill>
              <a:latin typeface="Noto Sans KR"/>
              <a:ea typeface="Noto Sans KR"/>
              <a:cs typeface="Noto Sans KR"/>
              <a:sym typeface="Noto Sans KR"/>
            </a:endParaRPr>
          </a:p>
          <a:p>
            <a:pPr indent="0" lvl="0" marL="0" rtl="0" algn="l">
              <a:lnSpc>
                <a:spcPct val="115000"/>
              </a:lnSpc>
              <a:spcBef>
                <a:spcPts val="1200"/>
              </a:spcBef>
              <a:spcAft>
                <a:spcPts val="0"/>
              </a:spcAft>
              <a:buNone/>
            </a:pPr>
            <a:r>
              <a:rPr lang="ko-KR" sz="2800">
                <a:solidFill>
                  <a:srgbClr val="FF0000"/>
                </a:solidFill>
                <a:latin typeface="Noto Sans KR"/>
                <a:ea typeface="Noto Sans KR"/>
                <a:cs typeface="Noto Sans KR"/>
                <a:sym typeface="Noto Sans KR"/>
              </a:rPr>
              <a:t>전체 매출액의 100분 3</a:t>
            </a:r>
            <a:r>
              <a:rPr lang="ko-KR" sz="2500">
                <a:solidFill>
                  <a:schemeClr val="dk1"/>
                </a:solidFill>
                <a:latin typeface="Noto Sans KR"/>
                <a:ea typeface="Noto Sans KR"/>
                <a:cs typeface="Noto Sans KR"/>
                <a:sym typeface="Noto Sans KR"/>
              </a:rPr>
              <a:t>을 초과하지 않는 범위에서 과징금을 부과할 수 있다.</a:t>
            </a:r>
            <a:endParaRPr sz="2500">
              <a:solidFill>
                <a:schemeClr val="dk1"/>
              </a:solidFill>
              <a:latin typeface="Noto Sans KR"/>
              <a:ea typeface="Noto Sans KR"/>
              <a:cs typeface="Noto Sans KR"/>
              <a:sym typeface="Noto Sans KR"/>
            </a:endParaRPr>
          </a:p>
          <a:p>
            <a:pPr indent="0" lvl="0" marL="0" rtl="0" algn="l">
              <a:lnSpc>
                <a:spcPct val="115000"/>
              </a:lnSpc>
              <a:spcBef>
                <a:spcPts val="1200"/>
              </a:spcBef>
              <a:spcAft>
                <a:spcPts val="1200"/>
              </a:spcAft>
              <a:buNone/>
            </a:pPr>
            <a:r>
              <a:t/>
            </a:r>
            <a:endParaRPr sz="1800">
              <a:solidFill>
                <a:schemeClr val="dk1"/>
              </a:solidFill>
              <a:latin typeface="Noto Sans KR"/>
              <a:ea typeface="Noto Sans KR"/>
              <a:cs typeface="Noto Sans KR"/>
              <a:sym typeface="Noto Sans KR"/>
            </a:endParaRPr>
          </a:p>
        </p:txBody>
      </p:sp>
      <p:sp>
        <p:nvSpPr>
          <p:cNvPr id="491" name="Google Shape;491;g261b52efb5d_1_63"/>
          <p:cNvSpPr/>
          <p:nvPr/>
        </p:nvSpPr>
        <p:spPr>
          <a:xfrm>
            <a:off x="6798325" y="3589250"/>
            <a:ext cx="3812700" cy="1058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ko-KR" sz="2500">
                <a:solidFill>
                  <a:schemeClr val="dk1"/>
                </a:solidFill>
                <a:latin typeface="Noto Sans KR"/>
                <a:ea typeface="Noto Sans KR"/>
                <a:cs typeface="Noto Sans KR"/>
                <a:sym typeface="Noto Sans KR"/>
              </a:rPr>
              <a:t>매출액 산정이 곤란한 경우는 </a:t>
            </a:r>
            <a:r>
              <a:rPr lang="ko-KR" sz="2800">
                <a:solidFill>
                  <a:srgbClr val="FF0000"/>
                </a:solidFill>
                <a:latin typeface="Noto Sans KR"/>
                <a:ea typeface="Noto Sans KR"/>
                <a:cs typeface="Noto Sans KR"/>
                <a:sym typeface="Noto Sans KR"/>
              </a:rPr>
              <a:t>20억원</a:t>
            </a:r>
            <a:r>
              <a:rPr lang="ko-KR" sz="2500">
                <a:solidFill>
                  <a:schemeClr val="dk1"/>
                </a:solidFill>
                <a:latin typeface="Noto Sans KR"/>
                <a:ea typeface="Noto Sans KR"/>
                <a:cs typeface="Noto Sans KR"/>
                <a:sym typeface="Noto Sans KR"/>
              </a:rPr>
              <a:t>을 초과하지 않는 범위에서 과징금을 부과할 수 있다.</a:t>
            </a:r>
            <a:endParaRPr sz="2500">
              <a:solidFill>
                <a:schemeClr val="dk1"/>
              </a:solidFill>
              <a:latin typeface="Noto Sans KR"/>
              <a:ea typeface="Noto Sans KR"/>
              <a:cs typeface="Noto Sans KR"/>
              <a:sym typeface="Noto Sans KR"/>
            </a:endParaRPr>
          </a:p>
          <a:p>
            <a:pPr indent="0" lvl="0" marL="0" rtl="0" algn="l">
              <a:lnSpc>
                <a:spcPct val="115000"/>
              </a:lnSpc>
              <a:spcBef>
                <a:spcPts val="1200"/>
              </a:spcBef>
              <a:spcAft>
                <a:spcPts val="1200"/>
              </a:spcAft>
              <a:buNone/>
            </a:pPr>
            <a:r>
              <a:t/>
            </a:r>
            <a:endParaRPr sz="1800">
              <a:solidFill>
                <a:schemeClr val="dk1"/>
              </a:solidFill>
              <a:latin typeface="Noto Sans KR"/>
              <a:ea typeface="Noto Sans KR"/>
              <a:cs typeface="Noto Sans KR"/>
              <a:sym typeface="Noto Sans K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61b52efb5d_1_108"/>
          <p:cNvSpPr/>
          <p:nvPr/>
        </p:nvSpPr>
        <p:spPr>
          <a:xfrm>
            <a:off x="0" y="518991"/>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3.1 자동화된 의사결정과 정보주체 권리 신설</a:t>
            </a:r>
            <a:endParaRPr b="1" i="0" sz="2000" u="none" cap="none" strike="noStrike">
              <a:solidFill>
                <a:schemeClr val="lt1"/>
              </a:solidFill>
              <a:latin typeface="Noto Sans KR"/>
              <a:ea typeface="Noto Sans KR"/>
              <a:cs typeface="Noto Sans KR"/>
              <a:sym typeface="Noto Sans KR"/>
            </a:endParaRPr>
          </a:p>
        </p:txBody>
      </p:sp>
      <p:sp>
        <p:nvSpPr>
          <p:cNvPr id="497" name="Google Shape;497;g261b52efb5d_1_108"/>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신 설</a:t>
            </a:r>
            <a:endParaRPr b="1" i="0" sz="1800" u="none" cap="none" strike="noStrike">
              <a:solidFill>
                <a:schemeClr val="dk1"/>
              </a:solidFill>
              <a:latin typeface="Noto Sans KR"/>
              <a:ea typeface="Noto Sans KR"/>
              <a:cs typeface="Noto Sans KR"/>
              <a:sym typeface="Noto Sans KR"/>
            </a:endParaRPr>
          </a:p>
        </p:txBody>
      </p:sp>
      <p:sp>
        <p:nvSpPr>
          <p:cNvPr id="498" name="Google Shape;498;g261b52efb5d_1_108"/>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ko-KR" sz="2900" u="none" cap="none" strike="noStrike">
                <a:solidFill>
                  <a:schemeClr val="lt1"/>
                </a:solidFill>
                <a:latin typeface="Noto Sans KR"/>
                <a:ea typeface="Noto Sans KR"/>
                <a:cs typeface="Noto Sans KR"/>
                <a:sym typeface="Noto Sans KR"/>
              </a:rPr>
              <a:t>3. </a:t>
            </a:r>
            <a:r>
              <a:rPr b="0" i="0" lang="ko-KR" sz="2100" u="none" cap="none" strike="noStrike">
                <a:solidFill>
                  <a:schemeClr val="lt1"/>
                </a:solidFill>
                <a:latin typeface="Noto Sans KR"/>
                <a:ea typeface="Noto Sans KR"/>
                <a:cs typeface="Noto Sans KR"/>
                <a:sym typeface="Noto Sans KR"/>
              </a:rPr>
              <a:t>정보주체 권리보장 강화 자동화된 의사결정과 정보주체 권리신설</a:t>
            </a:r>
            <a:endParaRPr b="0" i="0" sz="3800" u="none" cap="none" strike="noStrike">
              <a:solidFill>
                <a:schemeClr val="lt1"/>
              </a:solidFill>
              <a:latin typeface="Noto Sans KR"/>
              <a:ea typeface="Noto Sans KR"/>
              <a:cs typeface="Noto Sans KR"/>
              <a:sym typeface="Noto Sans KR"/>
            </a:endParaRPr>
          </a:p>
        </p:txBody>
      </p:sp>
      <p:sp>
        <p:nvSpPr>
          <p:cNvPr id="499" name="Google Shape;499;g261b52efb5d_1_108"/>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
        <p:nvSpPr>
          <p:cNvPr id="500" name="Google Shape;500;g261b52efb5d_1_108"/>
          <p:cNvSpPr/>
          <p:nvPr/>
        </p:nvSpPr>
        <p:spPr>
          <a:xfrm>
            <a:off x="4758200" y="1255913"/>
            <a:ext cx="2937300" cy="1058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None/>
            </a:pPr>
            <a:r>
              <a:rPr lang="ko-KR" sz="1800">
                <a:solidFill>
                  <a:schemeClr val="dk1"/>
                </a:solidFill>
                <a:latin typeface="Noto Sans KR"/>
                <a:ea typeface="Noto Sans KR"/>
                <a:cs typeface="Noto Sans KR"/>
                <a:sym typeface="Noto Sans KR"/>
              </a:rPr>
              <a:t>제71조(벌칙)</a:t>
            </a:r>
            <a:endParaRPr sz="1800">
              <a:solidFill>
                <a:schemeClr val="dk1"/>
              </a:solidFill>
              <a:latin typeface="Noto Sans KR"/>
              <a:ea typeface="Noto Sans KR"/>
              <a:cs typeface="Noto Sans KR"/>
              <a:sym typeface="Noto Sans KR"/>
            </a:endParaRPr>
          </a:p>
        </p:txBody>
      </p:sp>
      <p:sp>
        <p:nvSpPr>
          <p:cNvPr id="501" name="Google Shape;501;g261b52efb5d_1_108"/>
          <p:cNvSpPr/>
          <p:nvPr/>
        </p:nvSpPr>
        <p:spPr>
          <a:xfrm>
            <a:off x="3649775" y="2421175"/>
            <a:ext cx="4525200" cy="1728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ko-KR" sz="2500">
                <a:solidFill>
                  <a:schemeClr val="dk1"/>
                </a:solidFill>
                <a:latin typeface="Noto Sans KR"/>
                <a:ea typeface="Noto Sans KR"/>
                <a:cs typeface="Noto Sans KR"/>
                <a:sym typeface="Noto Sans KR"/>
              </a:rPr>
              <a:t>법정대리인의 동의를 받지 아니하고 만 14세 미만인 아동의 개인정보를 처리한 자</a:t>
            </a:r>
            <a:endParaRPr sz="2500">
              <a:solidFill>
                <a:schemeClr val="dk1"/>
              </a:solidFill>
              <a:latin typeface="Noto Sans KR"/>
              <a:ea typeface="Noto Sans KR"/>
              <a:cs typeface="Noto Sans KR"/>
              <a:sym typeface="Noto Sans KR"/>
            </a:endParaRPr>
          </a:p>
          <a:p>
            <a:pPr indent="0" lvl="0" marL="0" rtl="0" algn="l">
              <a:lnSpc>
                <a:spcPct val="115000"/>
              </a:lnSpc>
              <a:spcBef>
                <a:spcPts val="1200"/>
              </a:spcBef>
              <a:spcAft>
                <a:spcPts val="1200"/>
              </a:spcAft>
              <a:buNone/>
            </a:pPr>
            <a:r>
              <a:t/>
            </a:r>
            <a:endParaRPr sz="2500">
              <a:solidFill>
                <a:schemeClr val="dk1"/>
              </a:solidFill>
              <a:latin typeface="Noto Sans KR"/>
              <a:ea typeface="Noto Sans KR"/>
              <a:cs typeface="Noto Sans KR"/>
              <a:sym typeface="Noto Sans KR"/>
            </a:endParaRPr>
          </a:p>
        </p:txBody>
      </p:sp>
      <p:sp>
        <p:nvSpPr>
          <p:cNvPr id="502" name="Google Shape;502;g261b52efb5d_1_108"/>
          <p:cNvSpPr/>
          <p:nvPr/>
        </p:nvSpPr>
        <p:spPr>
          <a:xfrm>
            <a:off x="3649775" y="4513500"/>
            <a:ext cx="4353300" cy="1058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ko-KR" sz="2500">
                <a:solidFill>
                  <a:schemeClr val="dk1"/>
                </a:solidFill>
                <a:latin typeface="Noto Sans KR"/>
                <a:ea typeface="Noto Sans KR"/>
                <a:cs typeface="Noto Sans KR"/>
                <a:sym typeface="Noto Sans KR"/>
              </a:rPr>
              <a:t>5년 이하의</a:t>
            </a:r>
            <a:r>
              <a:rPr lang="ko-KR" sz="2500">
                <a:solidFill>
                  <a:srgbClr val="FF0000"/>
                </a:solidFill>
                <a:latin typeface="Noto Sans KR"/>
                <a:ea typeface="Noto Sans KR"/>
                <a:cs typeface="Noto Sans KR"/>
                <a:sym typeface="Noto Sans KR"/>
              </a:rPr>
              <a:t> </a:t>
            </a:r>
            <a:r>
              <a:rPr lang="ko-KR" sz="2800">
                <a:solidFill>
                  <a:srgbClr val="FF0000"/>
                </a:solidFill>
                <a:latin typeface="Noto Sans KR"/>
                <a:ea typeface="Noto Sans KR"/>
                <a:cs typeface="Noto Sans KR"/>
                <a:sym typeface="Noto Sans KR"/>
              </a:rPr>
              <a:t>징역</a:t>
            </a:r>
            <a:r>
              <a:rPr lang="ko-KR" sz="2500">
                <a:solidFill>
                  <a:schemeClr val="dk1"/>
                </a:solidFill>
                <a:latin typeface="Noto Sans KR"/>
                <a:ea typeface="Noto Sans KR"/>
                <a:cs typeface="Noto Sans KR"/>
                <a:sym typeface="Noto Sans KR"/>
              </a:rPr>
              <a:t> 또는 5천만원 이하의 </a:t>
            </a:r>
            <a:r>
              <a:rPr lang="ko-KR" sz="2800">
                <a:solidFill>
                  <a:srgbClr val="FF0000"/>
                </a:solidFill>
                <a:latin typeface="Noto Sans KR"/>
                <a:ea typeface="Noto Sans KR"/>
                <a:cs typeface="Noto Sans KR"/>
                <a:sym typeface="Noto Sans KR"/>
              </a:rPr>
              <a:t>벌금</a:t>
            </a:r>
            <a:r>
              <a:rPr lang="ko-KR" sz="2500">
                <a:solidFill>
                  <a:schemeClr val="dk1"/>
                </a:solidFill>
                <a:latin typeface="Noto Sans KR"/>
                <a:ea typeface="Noto Sans KR"/>
                <a:cs typeface="Noto Sans KR"/>
                <a:sym typeface="Noto Sans KR"/>
              </a:rPr>
              <a:t>에 처한다.</a:t>
            </a:r>
            <a:endParaRPr sz="2500">
              <a:solidFill>
                <a:schemeClr val="dk1"/>
              </a:solidFill>
              <a:latin typeface="Noto Sans KR"/>
              <a:ea typeface="Noto Sans KR"/>
              <a:cs typeface="Noto Sans KR"/>
              <a:sym typeface="Noto Sans KR"/>
            </a:endParaRPr>
          </a:p>
          <a:p>
            <a:pPr indent="0" lvl="0" marL="0" rtl="0" algn="l">
              <a:lnSpc>
                <a:spcPct val="115000"/>
              </a:lnSpc>
              <a:spcBef>
                <a:spcPts val="1200"/>
              </a:spcBef>
              <a:spcAft>
                <a:spcPts val="1200"/>
              </a:spcAft>
              <a:buNone/>
            </a:pPr>
            <a:r>
              <a:t/>
            </a:r>
            <a:endParaRPr sz="2500">
              <a:solidFill>
                <a:schemeClr val="dk1"/>
              </a:solidFill>
              <a:latin typeface="Noto Sans KR"/>
              <a:ea typeface="Noto Sans KR"/>
              <a:cs typeface="Noto Sans KR"/>
              <a:sym typeface="Noto Sans K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6193ac6ed3_2_170"/>
          <p:cNvSpPr/>
          <p:nvPr/>
        </p:nvSpPr>
        <p:spPr>
          <a:xfrm>
            <a:off x="0" y="530313"/>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Noto Sans KR"/>
                <a:ea typeface="Noto Sans KR"/>
                <a:cs typeface="Noto Sans KR"/>
                <a:sym typeface="Noto Sans KR"/>
              </a:rPr>
              <a:t>3.</a:t>
            </a:r>
            <a:r>
              <a:rPr b="1" lang="ko-KR" sz="1800">
                <a:solidFill>
                  <a:schemeClr val="lt1"/>
                </a:solidFill>
                <a:latin typeface="Noto Sans KR"/>
                <a:ea typeface="Noto Sans KR"/>
                <a:cs typeface="Noto Sans KR"/>
                <a:sym typeface="Noto Sans KR"/>
              </a:rPr>
              <a:t>3</a:t>
            </a:r>
            <a:r>
              <a:rPr b="1" i="0" lang="ko-KR" sz="1800" u="none" cap="none" strike="noStrike">
                <a:solidFill>
                  <a:schemeClr val="lt1"/>
                </a:solidFill>
                <a:latin typeface="Noto Sans KR"/>
                <a:ea typeface="Noto Sans KR"/>
                <a:cs typeface="Noto Sans KR"/>
                <a:sym typeface="Noto Sans KR"/>
              </a:rPr>
              <a:t> 정보주체 이외로부터의 개인정보 수집 출처 통지 및 개인정보 이용∙제공 내역의 통지</a:t>
            </a:r>
            <a:endParaRPr b="1" i="0" sz="1800" u="none" cap="none" strike="noStrike">
              <a:solidFill>
                <a:schemeClr val="lt1"/>
              </a:solidFill>
              <a:latin typeface="Noto Sans KR"/>
              <a:ea typeface="Noto Sans KR"/>
              <a:cs typeface="Noto Sans KR"/>
              <a:sym typeface="Noto Sans KR"/>
            </a:endParaRPr>
          </a:p>
        </p:txBody>
      </p:sp>
      <p:sp>
        <p:nvSpPr>
          <p:cNvPr id="508" name="Google Shape;508;g26193ac6ed3_2_170"/>
          <p:cNvSpPr/>
          <p:nvPr/>
        </p:nvSpPr>
        <p:spPr>
          <a:xfrm>
            <a:off x="1073025" y="17193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509" name="Google Shape;509;g26193ac6ed3_2_170"/>
          <p:cNvSpPr/>
          <p:nvPr/>
        </p:nvSpPr>
        <p:spPr>
          <a:xfrm>
            <a:off x="1705900" y="2177925"/>
            <a:ext cx="9636000" cy="10584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b="0" i="0" lang="ko-KR" sz="1800" u="none" cap="none" strike="noStrike">
                <a:solidFill>
                  <a:schemeClr val="dk1"/>
                </a:solidFill>
                <a:latin typeface="Noto Sans KR"/>
                <a:ea typeface="Noto Sans KR"/>
                <a:cs typeface="Noto Sans KR"/>
                <a:sym typeface="Noto Sans KR"/>
              </a:rPr>
              <a:t>동일 행위 동일 규범의 원칙에 따라 개인정보 이용 제공 내역 대상의 확대</a:t>
            </a:r>
            <a:endParaRPr b="0" i="0" sz="1800" u="none" cap="none" strike="noStrike">
              <a:solidFill>
                <a:schemeClr val="dk1"/>
              </a:solidFill>
              <a:latin typeface="Noto Sans KR"/>
              <a:ea typeface="Noto Sans KR"/>
              <a:cs typeface="Noto Sans KR"/>
              <a:sym typeface="Noto Sans KR"/>
            </a:endParaRPr>
          </a:p>
        </p:txBody>
      </p:sp>
      <p:sp>
        <p:nvSpPr>
          <p:cNvPr id="510" name="Google Shape;510;g26193ac6ed3_2_170"/>
          <p:cNvSpPr/>
          <p:nvPr/>
        </p:nvSpPr>
        <p:spPr>
          <a:xfrm>
            <a:off x="396100" y="17135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511" name="Google Shape;511;g26193ac6ed3_2_170"/>
          <p:cNvSpPr/>
          <p:nvPr/>
        </p:nvSpPr>
        <p:spPr>
          <a:xfrm>
            <a:off x="495274" y="18198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512" name="Google Shape;512;g26193ac6ed3_2_170"/>
          <p:cNvSpPr/>
          <p:nvPr/>
        </p:nvSpPr>
        <p:spPr>
          <a:xfrm>
            <a:off x="548500" y="18659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513" name="Google Shape;513;g26193ac6ed3_2_170"/>
          <p:cNvSpPr/>
          <p:nvPr/>
        </p:nvSpPr>
        <p:spPr>
          <a:xfrm>
            <a:off x="468993" y="18359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Noto Sans KR"/>
                <a:ea typeface="Noto Sans KR"/>
                <a:cs typeface="Noto Sans KR"/>
                <a:sym typeface="Noto Sans KR"/>
              </a:rPr>
              <a:t>WHY</a:t>
            </a:r>
            <a:endParaRPr b="1" i="0" sz="2500" u="none" cap="none" strike="noStrike">
              <a:solidFill>
                <a:schemeClr val="lt1"/>
              </a:solidFill>
              <a:latin typeface="Noto Sans KR"/>
              <a:ea typeface="Noto Sans KR"/>
              <a:cs typeface="Noto Sans KR"/>
              <a:sym typeface="Noto Sans KR"/>
            </a:endParaRPr>
          </a:p>
        </p:txBody>
      </p:sp>
      <p:sp>
        <p:nvSpPr>
          <p:cNvPr id="514" name="Google Shape;514;g26193ac6ed3_2_170"/>
          <p:cNvSpPr/>
          <p:nvPr/>
        </p:nvSpPr>
        <p:spPr>
          <a:xfrm>
            <a:off x="1682730" y="168578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개정 취지 및 필요성</a:t>
            </a:r>
            <a:endParaRPr b="1" i="0" sz="2000" u="none" cap="none" strike="noStrike">
              <a:solidFill>
                <a:schemeClr val="lt1"/>
              </a:solidFill>
              <a:latin typeface="Noto Sans KR"/>
              <a:ea typeface="Noto Sans KR"/>
              <a:cs typeface="Noto Sans KR"/>
              <a:sym typeface="Noto Sans KR"/>
            </a:endParaRPr>
          </a:p>
        </p:txBody>
      </p:sp>
      <p:sp>
        <p:nvSpPr>
          <p:cNvPr id="515" name="Google Shape;515;g26193ac6ed3_2_170"/>
          <p:cNvSpPr/>
          <p:nvPr/>
        </p:nvSpPr>
        <p:spPr>
          <a:xfrm>
            <a:off x="1073025" y="392018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516" name="Google Shape;516;g26193ac6ed3_2_170"/>
          <p:cNvSpPr/>
          <p:nvPr/>
        </p:nvSpPr>
        <p:spPr>
          <a:xfrm>
            <a:off x="1705900" y="4414275"/>
            <a:ext cx="9620400" cy="19083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b="0" i="0" lang="ko-KR" sz="1800" u="none" cap="none" strike="noStrike">
                <a:solidFill>
                  <a:schemeClr val="dk1"/>
                </a:solidFill>
                <a:latin typeface="Noto Sans KR"/>
                <a:ea typeface="Noto Sans KR"/>
                <a:cs typeface="Noto Sans KR"/>
                <a:sym typeface="Noto Sans KR"/>
              </a:rPr>
              <a:t>정보주체 이외로부터의 개인정보 수집 출처 등 </a:t>
            </a:r>
            <a:r>
              <a:rPr b="1" i="0" lang="ko-KR" sz="1800" u="none" cap="none" strike="noStrike">
                <a:solidFill>
                  <a:srgbClr val="FF0000"/>
                </a:solidFill>
                <a:latin typeface="Noto Sans KR"/>
                <a:ea typeface="Noto Sans KR"/>
                <a:cs typeface="Noto Sans KR"/>
                <a:sym typeface="Noto Sans KR"/>
              </a:rPr>
              <a:t>고지 -&gt; 통지 </a:t>
            </a:r>
            <a:endParaRPr b="1" i="0" sz="1800" u="none" cap="none" strike="noStrike">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b="0" i="0" lang="ko-KR" sz="1800" u="none" cap="none" strike="noStrike">
                <a:solidFill>
                  <a:schemeClr val="dk1"/>
                </a:solidFill>
                <a:latin typeface="Noto Sans KR"/>
                <a:ea typeface="Noto Sans KR"/>
                <a:cs typeface="Noto Sans KR"/>
                <a:sym typeface="Noto Sans KR"/>
              </a:rPr>
              <a:t>개인정보의 이용∙제공 내역 통지 의무 적용 이해관계자를 정보통신서비스제공 사업자에서 개인정보처리자로, 통지대상을 이용자에서 정보주체로 확대</a:t>
            </a:r>
            <a:endParaRPr b="0" i="0" sz="1800" u="none" cap="none" strike="noStrike">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b="0" i="0" lang="ko-KR" sz="1800" u="none" cap="none" strike="noStrike">
                <a:solidFill>
                  <a:schemeClr val="dk1"/>
                </a:solidFill>
                <a:latin typeface="Noto Sans KR"/>
                <a:ea typeface="Noto Sans KR"/>
                <a:cs typeface="Noto Sans KR"/>
                <a:sym typeface="Noto Sans KR"/>
              </a:rPr>
              <a:t>시행령개정을통해정보주체 이외로부터의 개인정보 수집 출처 통지를 이용∙제공 내역 통지로 갈음할 수 있도록 한다.</a:t>
            </a:r>
            <a:endParaRPr b="0" i="0" sz="1800" u="none" cap="none" strike="noStrike">
              <a:solidFill>
                <a:schemeClr val="dk1"/>
              </a:solidFill>
              <a:latin typeface="Noto Sans KR"/>
              <a:ea typeface="Noto Sans KR"/>
              <a:cs typeface="Noto Sans KR"/>
              <a:sym typeface="Noto Sans KR"/>
            </a:endParaRPr>
          </a:p>
        </p:txBody>
      </p:sp>
      <p:sp>
        <p:nvSpPr>
          <p:cNvPr id="517" name="Google Shape;517;g26193ac6ed3_2_170"/>
          <p:cNvSpPr/>
          <p:nvPr/>
        </p:nvSpPr>
        <p:spPr>
          <a:xfrm>
            <a:off x="396100" y="391442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518" name="Google Shape;518;g26193ac6ed3_2_170"/>
          <p:cNvSpPr/>
          <p:nvPr/>
        </p:nvSpPr>
        <p:spPr>
          <a:xfrm>
            <a:off x="495274" y="402065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519" name="Google Shape;519;g26193ac6ed3_2_170"/>
          <p:cNvSpPr/>
          <p:nvPr/>
        </p:nvSpPr>
        <p:spPr>
          <a:xfrm>
            <a:off x="548500" y="406682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520" name="Google Shape;520;g26193ac6ed3_2_170"/>
          <p:cNvSpPr/>
          <p:nvPr/>
        </p:nvSpPr>
        <p:spPr>
          <a:xfrm>
            <a:off x="468993" y="403682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Noto Sans KR"/>
                <a:ea typeface="Noto Sans KR"/>
                <a:cs typeface="Noto Sans KR"/>
                <a:sym typeface="Noto Sans KR"/>
              </a:rPr>
              <a:t>WHAT</a:t>
            </a:r>
            <a:endParaRPr b="1" i="0" sz="2500" u="none" cap="none" strike="noStrike">
              <a:solidFill>
                <a:schemeClr val="lt1"/>
              </a:solidFill>
              <a:latin typeface="Noto Sans KR"/>
              <a:ea typeface="Noto Sans KR"/>
              <a:cs typeface="Noto Sans KR"/>
              <a:sym typeface="Noto Sans KR"/>
            </a:endParaRPr>
          </a:p>
        </p:txBody>
      </p:sp>
      <p:sp>
        <p:nvSpPr>
          <p:cNvPr id="521" name="Google Shape;521;g26193ac6ed3_2_170"/>
          <p:cNvSpPr/>
          <p:nvPr/>
        </p:nvSpPr>
        <p:spPr>
          <a:xfrm>
            <a:off x="1682730" y="388663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주요 개정 내용</a:t>
            </a:r>
            <a:endParaRPr b="1" i="0" sz="2000" u="none" cap="none" strike="noStrike">
              <a:solidFill>
                <a:schemeClr val="lt1"/>
              </a:solidFill>
              <a:latin typeface="Noto Sans KR"/>
              <a:ea typeface="Noto Sans KR"/>
              <a:cs typeface="Noto Sans KR"/>
              <a:sym typeface="Noto Sans KR"/>
            </a:endParaRPr>
          </a:p>
        </p:txBody>
      </p:sp>
      <p:sp>
        <p:nvSpPr>
          <p:cNvPr id="522" name="Google Shape;522;g26193ac6ed3_2_170"/>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ko-KR" sz="2900" u="none" cap="none" strike="noStrike">
                <a:solidFill>
                  <a:schemeClr val="lt1"/>
                </a:solidFill>
                <a:latin typeface="Noto Sans KR"/>
                <a:ea typeface="Noto Sans KR"/>
                <a:cs typeface="Noto Sans KR"/>
                <a:sym typeface="Noto Sans KR"/>
              </a:rPr>
              <a:t>3. </a:t>
            </a:r>
            <a:r>
              <a:rPr b="0" i="0" lang="ko-KR" sz="2100" u="none" cap="none" strike="noStrike">
                <a:solidFill>
                  <a:schemeClr val="lt1"/>
                </a:solidFill>
                <a:latin typeface="Noto Sans KR"/>
                <a:ea typeface="Noto Sans KR"/>
                <a:cs typeface="Noto Sans KR"/>
                <a:sym typeface="Noto Sans KR"/>
              </a:rPr>
              <a:t>정보주체 권리보장 강화 자동화된 의사결정과 정보주체 권리신설</a:t>
            </a:r>
            <a:endParaRPr b="0" i="0" sz="3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800"/>
              <a:buFont typeface="Arial"/>
              <a:buNone/>
            </a:pPr>
            <a:r>
              <a:t/>
            </a:r>
            <a:endParaRPr b="0" i="0" sz="3800" u="none" cap="none" strike="noStrike">
              <a:solidFill>
                <a:schemeClr val="lt1"/>
              </a:solidFill>
              <a:latin typeface="Noto Sans KR"/>
              <a:ea typeface="Noto Sans KR"/>
              <a:cs typeface="Noto Sans KR"/>
              <a:sym typeface="Noto Sans KR"/>
            </a:endParaRPr>
          </a:p>
        </p:txBody>
      </p:sp>
      <p:sp>
        <p:nvSpPr>
          <p:cNvPr id="523" name="Google Shape;523;g26193ac6ed3_2_170"/>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Noto Sans KR"/>
                <a:ea typeface="Noto Sans KR"/>
                <a:cs typeface="Noto Sans KR"/>
                <a:sym typeface="Noto Sans KR"/>
              </a:rPr>
              <a:t>신설 및 개정</a:t>
            </a:r>
            <a:endParaRPr b="1" i="0" sz="1600" u="none" cap="none" strike="noStrike">
              <a:solidFill>
                <a:schemeClr val="dk1"/>
              </a:solidFill>
              <a:latin typeface="Noto Sans KR"/>
              <a:ea typeface="Noto Sans KR"/>
              <a:cs typeface="Noto Sans KR"/>
              <a:sym typeface="Noto Sans KR"/>
            </a:endParaRPr>
          </a:p>
        </p:txBody>
      </p:sp>
      <p:sp>
        <p:nvSpPr>
          <p:cNvPr id="524" name="Google Shape;524;g26193ac6ed3_2_170"/>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9b694ac2af_2_84"/>
          <p:cNvSpPr/>
          <p:nvPr/>
        </p:nvSpPr>
        <p:spPr>
          <a:xfrm>
            <a:off x="2777500" y="4046713"/>
            <a:ext cx="8891100" cy="19464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29b694ac2af_2_84"/>
          <p:cNvSpPr/>
          <p:nvPr/>
        </p:nvSpPr>
        <p:spPr>
          <a:xfrm>
            <a:off x="7184063" y="1349050"/>
            <a:ext cx="2135716" cy="3297633"/>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531" name="Google Shape;531;g29b694ac2af_2_84"/>
          <p:cNvSpPr txBox="1"/>
          <p:nvPr/>
        </p:nvSpPr>
        <p:spPr>
          <a:xfrm>
            <a:off x="-9694602" y="7116485"/>
            <a:ext cx="1656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3F3F3F"/>
                </a:solidFill>
                <a:latin typeface="Arial"/>
                <a:ea typeface="Arial"/>
                <a:cs typeface="Arial"/>
                <a:sym typeface="Arial"/>
              </a:rPr>
              <a:t>소제목을 입력하세요</a:t>
            </a:r>
            <a:endParaRPr b="0" i="0" sz="1400" u="none" cap="none" strike="noStrike">
              <a:solidFill>
                <a:srgbClr val="000000"/>
              </a:solidFill>
              <a:latin typeface="Arial"/>
              <a:ea typeface="Arial"/>
              <a:cs typeface="Arial"/>
              <a:sym typeface="Arial"/>
            </a:endParaRPr>
          </a:p>
        </p:txBody>
      </p:sp>
      <p:sp>
        <p:nvSpPr>
          <p:cNvPr id="532" name="Google Shape;532;g29b694ac2af_2_84"/>
          <p:cNvSpPr txBox="1"/>
          <p:nvPr/>
        </p:nvSpPr>
        <p:spPr>
          <a:xfrm>
            <a:off x="132075" y="825850"/>
            <a:ext cx="114765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533" name="Google Shape;533;g29b694ac2af_2_84"/>
          <p:cNvSpPr txBox="1"/>
          <p:nvPr/>
        </p:nvSpPr>
        <p:spPr>
          <a:xfrm>
            <a:off x="4312000" y="4166710"/>
            <a:ext cx="6937500" cy="153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highlight>
                  <a:srgbClr val="D0E0E3"/>
                </a:highlight>
                <a:latin typeface="Noto Sans KR"/>
                <a:ea typeface="Noto Sans KR"/>
                <a:cs typeface="Noto Sans KR"/>
                <a:sym typeface="Noto Sans KR"/>
              </a:rPr>
              <a:t>①</a:t>
            </a:r>
            <a:r>
              <a:rPr b="0" i="0" lang="ko-KR" sz="1800" u="none" cap="none" strike="noStrike">
                <a:solidFill>
                  <a:schemeClr val="dk1"/>
                </a:solidFill>
                <a:highlight>
                  <a:srgbClr val="D0E0E3"/>
                </a:highlight>
                <a:latin typeface="Noto Sans KR"/>
                <a:ea typeface="Noto Sans KR"/>
                <a:cs typeface="Noto Sans KR"/>
                <a:sym typeface="Noto Sans KR"/>
              </a:rPr>
              <a:t> 보호위원회는 개인정보 처리방침에 관하여 다음 각 호의          </a:t>
            </a:r>
            <a:endParaRPr b="0" i="0" sz="1800" u="none" cap="none" strike="noStrike">
              <a:solidFill>
                <a:schemeClr val="dk1"/>
              </a:solidFill>
              <a:highlight>
                <a:srgbClr val="D0E0E3"/>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highlight>
                  <a:srgbClr val="D0E0E3"/>
                </a:highlight>
                <a:latin typeface="Noto Sans KR"/>
                <a:ea typeface="Noto Sans KR"/>
                <a:cs typeface="Noto Sans KR"/>
                <a:sym typeface="Noto Sans KR"/>
              </a:rPr>
              <a:t>    사항을 평가하고, 평가 결과 개선이 필요하다고 인정하는    </a:t>
            </a:r>
            <a:endParaRPr b="0" i="0" sz="1800" u="none" cap="none" strike="noStrike">
              <a:solidFill>
                <a:schemeClr val="dk1"/>
              </a:solidFill>
              <a:highlight>
                <a:srgbClr val="D0E0E3"/>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highlight>
                  <a:srgbClr val="D0E0E3"/>
                </a:highlight>
                <a:latin typeface="Noto Sans KR"/>
                <a:ea typeface="Noto Sans KR"/>
                <a:cs typeface="Noto Sans KR"/>
                <a:sym typeface="Noto Sans KR"/>
              </a:rPr>
              <a:t>    경우에는 개인정보처리자에게 제61조제2항에 따라 </a:t>
            </a:r>
            <a:r>
              <a:rPr b="1" i="0" lang="ko-KR" sz="1800" u="none" cap="none" strike="noStrike">
                <a:solidFill>
                  <a:schemeClr val="dk1"/>
                </a:solidFill>
                <a:highlight>
                  <a:srgbClr val="D0E0E3"/>
                </a:highlight>
                <a:latin typeface="Noto Sans KR"/>
                <a:ea typeface="Noto Sans KR"/>
                <a:cs typeface="Noto Sans KR"/>
                <a:sym typeface="Noto Sans KR"/>
              </a:rPr>
              <a:t>개선을   </a:t>
            </a:r>
            <a:endParaRPr b="1" i="0" sz="1800" u="none" cap="none" strike="noStrike">
              <a:solidFill>
                <a:schemeClr val="dk1"/>
              </a:solidFill>
              <a:highlight>
                <a:srgbClr val="D0E0E3"/>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highlight>
                  <a:srgbClr val="D0E0E3"/>
                </a:highlight>
                <a:latin typeface="Noto Sans KR"/>
                <a:ea typeface="Noto Sans KR"/>
                <a:cs typeface="Noto Sans KR"/>
                <a:sym typeface="Noto Sans KR"/>
              </a:rPr>
              <a:t>    권고할 수 있다.</a:t>
            </a:r>
            <a:endParaRPr b="1" i="0" sz="3600" u="none" cap="none" strike="noStrike">
              <a:solidFill>
                <a:schemeClr val="dk1"/>
              </a:solidFill>
              <a:highlight>
                <a:srgbClr val="D0E0E3"/>
              </a:highlight>
              <a:latin typeface="Noto Sans KR"/>
              <a:ea typeface="Noto Sans KR"/>
              <a:cs typeface="Noto Sans KR"/>
              <a:sym typeface="Noto Sans KR"/>
            </a:endParaRPr>
          </a:p>
        </p:txBody>
      </p:sp>
      <p:sp>
        <p:nvSpPr>
          <p:cNvPr id="534" name="Google Shape;534;g29b694ac2af_2_84"/>
          <p:cNvSpPr/>
          <p:nvPr/>
        </p:nvSpPr>
        <p:spPr>
          <a:xfrm rot="5400000">
            <a:off x="1503100" y="3807699"/>
            <a:ext cx="2626500" cy="23649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535" name="Google Shape;535;g29b694ac2af_2_84"/>
          <p:cNvCxnSpPr/>
          <p:nvPr/>
        </p:nvCxnSpPr>
        <p:spPr>
          <a:xfrm>
            <a:off x="1494100" y="4269025"/>
            <a:ext cx="0" cy="1515600"/>
          </a:xfrm>
          <a:prstGeom prst="straightConnector1">
            <a:avLst/>
          </a:prstGeom>
          <a:noFill/>
          <a:ln cap="flat" cmpd="sng" w="38100">
            <a:solidFill>
              <a:schemeClr val="accent2"/>
            </a:solidFill>
            <a:prstDash val="solid"/>
            <a:round/>
            <a:headEnd len="sm" w="sm" type="none"/>
            <a:tailEnd len="sm" w="sm" type="none"/>
          </a:ln>
        </p:spPr>
      </p:cxnSp>
      <p:cxnSp>
        <p:nvCxnSpPr>
          <p:cNvPr id="536" name="Google Shape;536;g29b694ac2af_2_84"/>
          <p:cNvCxnSpPr/>
          <p:nvPr/>
        </p:nvCxnSpPr>
        <p:spPr>
          <a:xfrm>
            <a:off x="1483900" y="5766275"/>
            <a:ext cx="1346100" cy="688800"/>
          </a:xfrm>
          <a:prstGeom prst="straightConnector1">
            <a:avLst/>
          </a:prstGeom>
          <a:noFill/>
          <a:ln cap="flat" cmpd="sng" w="38100">
            <a:solidFill>
              <a:schemeClr val="accent2"/>
            </a:solidFill>
            <a:prstDash val="solid"/>
            <a:round/>
            <a:headEnd len="sm" w="sm" type="none"/>
            <a:tailEnd len="sm" w="sm" type="none"/>
          </a:ln>
        </p:spPr>
      </p:cxnSp>
      <p:sp>
        <p:nvSpPr>
          <p:cNvPr id="537" name="Google Shape;537;g29b694ac2af_2_84"/>
          <p:cNvSpPr txBox="1"/>
          <p:nvPr/>
        </p:nvSpPr>
        <p:spPr>
          <a:xfrm>
            <a:off x="1308150" y="4806572"/>
            <a:ext cx="3055500" cy="79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ko-KR" sz="2100" u="none" cap="none" strike="noStrike">
                <a:solidFill>
                  <a:schemeClr val="lt1"/>
                </a:solidFill>
                <a:highlight>
                  <a:schemeClr val="accent2"/>
                </a:highlight>
                <a:latin typeface="Noto Sans KR"/>
                <a:ea typeface="Noto Sans KR"/>
                <a:cs typeface="Noto Sans KR"/>
                <a:sym typeface="Noto Sans KR"/>
              </a:rPr>
              <a:t>개인정보 처리방침의</a:t>
            </a:r>
            <a:endParaRPr b="1" i="0" sz="2100" u="none" cap="none" strike="noStrike">
              <a:solidFill>
                <a:schemeClr val="lt1"/>
              </a:solidFill>
              <a:highlight>
                <a:schemeClr val="accent2"/>
              </a:highlight>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2100"/>
              <a:buFont typeface="Arial"/>
              <a:buNone/>
            </a:pPr>
            <a:r>
              <a:rPr b="1" i="0" lang="ko-KR" sz="2100" u="none" cap="none" strike="noStrike">
                <a:solidFill>
                  <a:schemeClr val="lt1"/>
                </a:solidFill>
                <a:highlight>
                  <a:schemeClr val="accent2"/>
                </a:highlight>
                <a:latin typeface="Noto Sans KR"/>
                <a:ea typeface="Noto Sans KR"/>
                <a:cs typeface="Noto Sans KR"/>
                <a:sym typeface="Noto Sans KR"/>
              </a:rPr>
              <a:t>평가 및 개선권고</a:t>
            </a:r>
            <a:endParaRPr b="1" i="0" sz="2100" u="none" cap="none" strike="noStrike">
              <a:solidFill>
                <a:schemeClr val="lt1"/>
              </a:solidFill>
              <a:highlight>
                <a:schemeClr val="accent2"/>
              </a:highlight>
              <a:latin typeface="Noto Sans KR"/>
              <a:ea typeface="Noto Sans KR"/>
              <a:cs typeface="Noto Sans KR"/>
              <a:sym typeface="Noto Sans KR"/>
            </a:endParaRPr>
          </a:p>
        </p:txBody>
      </p:sp>
      <p:sp>
        <p:nvSpPr>
          <p:cNvPr id="538" name="Google Shape;538;g29b694ac2af_2_84"/>
          <p:cNvSpPr/>
          <p:nvPr/>
        </p:nvSpPr>
        <p:spPr>
          <a:xfrm>
            <a:off x="2169550" y="4166710"/>
            <a:ext cx="1293600" cy="426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29b694ac2af_2_84"/>
          <p:cNvSpPr txBox="1"/>
          <p:nvPr/>
        </p:nvSpPr>
        <p:spPr>
          <a:xfrm>
            <a:off x="2129800" y="4145293"/>
            <a:ext cx="1373100" cy="50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ko-KR" sz="2000" u="none" cap="none" strike="noStrike">
                <a:solidFill>
                  <a:schemeClr val="lt1"/>
                </a:solidFill>
                <a:highlight>
                  <a:schemeClr val="accent2"/>
                </a:highlight>
                <a:latin typeface="Noto Sans KR"/>
                <a:ea typeface="Noto Sans KR"/>
                <a:cs typeface="Noto Sans KR"/>
                <a:sym typeface="Noto Sans KR"/>
              </a:rPr>
              <a:t>제30조의2</a:t>
            </a:r>
            <a:endParaRPr b="0" i="0" sz="3200" u="none" cap="none" strike="noStrike">
              <a:solidFill>
                <a:schemeClr val="lt1"/>
              </a:solidFill>
              <a:highlight>
                <a:schemeClr val="accent2"/>
              </a:highlight>
              <a:latin typeface="Noto Sans KR"/>
              <a:ea typeface="Noto Sans KR"/>
              <a:cs typeface="Noto Sans KR"/>
              <a:sym typeface="Noto Sans KR"/>
            </a:endParaRPr>
          </a:p>
        </p:txBody>
      </p:sp>
      <p:pic>
        <p:nvPicPr>
          <p:cNvPr id="540" name="Google Shape;540;g29b694ac2af_2_84"/>
          <p:cNvPicPr preferRelativeResize="0"/>
          <p:nvPr/>
        </p:nvPicPr>
        <p:blipFill rotWithShape="1">
          <a:blip r:embed="rId3">
            <a:alphaModFix/>
          </a:blip>
          <a:srcRect b="0" l="0" r="0" t="0"/>
          <a:stretch/>
        </p:blipFill>
        <p:spPr>
          <a:xfrm>
            <a:off x="1189225" y="955938"/>
            <a:ext cx="2364900" cy="1923842"/>
          </a:xfrm>
          <a:prstGeom prst="rect">
            <a:avLst/>
          </a:prstGeom>
          <a:noFill/>
          <a:ln>
            <a:noFill/>
          </a:ln>
        </p:spPr>
      </p:pic>
      <p:sp>
        <p:nvSpPr>
          <p:cNvPr id="541" name="Google Shape;541;g29b694ac2af_2_84"/>
          <p:cNvSpPr txBox="1"/>
          <p:nvPr/>
        </p:nvSpPr>
        <p:spPr>
          <a:xfrm rot="1515427">
            <a:off x="1630968" y="1303216"/>
            <a:ext cx="1780956" cy="68576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Noto Sans KR"/>
                <a:ea typeface="Noto Sans KR"/>
                <a:cs typeface="Noto Sans KR"/>
                <a:sym typeface="Noto Sans KR"/>
              </a:rPr>
              <a:t>개인정보</a:t>
            </a:r>
            <a:endParaRPr b="1" i="0" sz="1800" u="none" cap="none" strike="noStrike">
              <a:solidFill>
                <a:schemeClr val="lt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Noto Sans KR"/>
                <a:ea typeface="Noto Sans KR"/>
                <a:cs typeface="Noto Sans KR"/>
                <a:sym typeface="Noto Sans KR"/>
              </a:rPr>
              <a:t>처리방침</a:t>
            </a:r>
            <a:endParaRPr b="1" i="0" sz="1800" u="none" cap="none" strike="noStrike">
              <a:solidFill>
                <a:schemeClr val="lt1"/>
              </a:solidFill>
              <a:latin typeface="Noto Sans KR"/>
              <a:ea typeface="Noto Sans KR"/>
              <a:cs typeface="Noto Sans KR"/>
              <a:sym typeface="Noto Sans KR"/>
            </a:endParaRPr>
          </a:p>
        </p:txBody>
      </p:sp>
      <p:sp>
        <p:nvSpPr>
          <p:cNvPr id="542" name="Google Shape;542;g29b694ac2af_2_84"/>
          <p:cNvSpPr txBox="1"/>
          <p:nvPr/>
        </p:nvSpPr>
        <p:spPr>
          <a:xfrm>
            <a:off x="993700" y="2745250"/>
            <a:ext cx="3055500" cy="67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dk1"/>
                </a:solidFill>
                <a:latin typeface="Noto Sans KR"/>
                <a:ea typeface="Noto Sans KR"/>
                <a:cs typeface="Noto Sans KR"/>
                <a:sym typeface="Noto Sans KR"/>
              </a:rPr>
              <a:t>중요 법적 안내사항</a:t>
            </a:r>
            <a:endParaRPr b="1" i="0" sz="2200" u="none" cap="none" strike="noStrike">
              <a:solidFill>
                <a:schemeClr val="dk1"/>
              </a:solidFill>
              <a:latin typeface="Noto Sans KR"/>
              <a:ea typeface="Noto Sans KR"/>
              <a:cs typeface="Noto Sans KR"/>
              <a:sym typeface="Noto Sans KR"/>
            </a:endParaRPr>
          </a:p>
        </p:txBody>
      </p:sp>
      <p:sp>
        <p:nvSpPr>
          <p:cNvPr id="543" name="Google Shape;543;g29b694ac2af_2_84"/>
          <p:cNvSpPr/>
          <p:nvPr/>
        </p:nvSpPr>
        <p:spPr>
          <a:xfrm>
            <a:off x="3828875" y="761175"/>
            <a:ext cx="5776500" cy="2683200"/>
          </a:xfrm>
          <a:prstGeom prst="rightArrow">
            <a:avLst>
              <a:gd fmla="val 50000" name="adj1"/>
              <a:gd fmla="val 164867" name="adj2"/>
            </a:avLst>
          </a:prstGeom>
          <a:solidFill>
            <a:srgbClr val="D0E0E3"/>
          </a:solidFill>
          <a:ln cap="flat" cmpd="sng" w="9525">
            <a:solidFill>
              <a:srgbClr val="D0E0E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g29b694ac2af_2_84"/>
          <p:cNvSpPr txBox="1"/>
          <p:nvPr/>
        </p:nvSpPr>
        <p:spPr>
          <a:xfrm>
            <a:off x="4049200" y="1553788"/>
            <a:ext cx="1050300" cy="107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E06666"/>
                </a:solidFill>
                <a:latin typeface="Noto Sans KR"/>
                <a:ea typeface="Noto Sans KR"/>
                <a:cs typeface="Noto Sans KR"/>
                <a:sym typeface="Noto Sans KR"/>
              </a:rPr>
              <a:t>평가</a:t>
            </a:r>
            <a:endParaRPr b="1" i="0" sz="2800" u="none" cap="none" strike="noStrike">
              <a:solidFill>
                <a:srgbClr val="E06666"/>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E06666"/>
                </a:solidFill>
                <a:latin typeface="Noto Sans KR"/>
                <a:ea typeface="Noto Sans KR"/>
                <a:cs typeface="Noto Sans KR"/>
                <a:sym typeface="Noto Sans KR"/>
              </a:rPr>
              <a:t>개선</a:t>
            </a:r>
            <a:endParaRPr b="1" i="0" sz="2800" u="none" cap="none" strike="noStrike">
              <a:solidFill>
                <a:srgbClr val="E06666"/>
              </a:solidFill>
              <a:latin typeface="Noto Sans KR"/>
              <a:ea typeface="Noto Sans KR"/>
              <a:cs typeface="Noto Sans KR"/>
              <a:sym typeface="Noto Sans KR"/>
            </a:endParaRPr>
          </a:p>
        </p:txBody>
      </p:sp>
      <p:sp>
        <p:nvSpPr>
          <p:cNvPr id="545" name="Google Shape;545;g29b694ac2af_2_84"/>
          <p:cNvSpPr/>
          <p:nvPr/>
        </p:nvSpPr>
        <p:spPr>
          <a:xfrm>
            <a:off x="5767850" y="1104075"/>
            <a:ext cx="3575100" cy="918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ko-KR" sz="2100" u="none" cap="none" strike="noStrike">
                <a:solidFill>
                  <a:srgbClr val="000000"/>
                </a:solidFill>
                <a:latin typeface="Noto Sans KR"/>
                <a:ea typeface="Noto Sans KR"/>
                <a:cs typeface="Noto Sans KR"/>
                <a:sym typeface="Noto Sans KR"/>
              </a:rPr>
              <a:t>고지내용 추가</a:t>
            </a:r>
            <a:endParaRPr b="1" i="0" sz="2100" u="none" cap="none" strike="noStrike">
              <a:solidFill>
                <a:srgbClr val="000000"/>
              </a:solidFill>
              <a:latin typeface="Noto Sans KR"/>
              <a:ea typeface="Noto Sans KR"/>
              <a:cs typeface="Noto Sans KR"/>
              <a:sym typeface="Noto Sans KR"/>
            </a:endParaRPr>
          </a:p>
        </p:txBody>
      </p:sp>
      <p:sp>
        <p:nvSpPr>
          <p:cNvPr id="546" name="Google Shape;546;g29b694ac2af_2_84"/>
          <p:cNvSpPr/>
          <p:nvPr/>
        </p:nvSpPr>
        <p:spPr>
          <a:xfrm>
            <a:off x="5802650" y="2151275"/>
            <a:ext cx="3505500" cy="912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ko-KR" sz="1900" u="none" cap="none" strike="noStrike">
                <a:solidFill>
                  <a:srgbClr val="000000"/>
                </a:solidFill>
                <a:latin typeface="Noto Sans KR"/>
                <a:ea typeface="Noto Sans KR"/>
                <a:cs typeface="Noto Sans KR"/>
                <a:sym typeface="Noto Sans KR"/>
              </a:rPr>
              <a:t>적절하지 않은 개인정보처리방침</a:t>
            </a:r>
            <a:endParaRPr b="1" i="0" sz="1900" u="none" cap="none" strike="noStrike">
              <a:solidFill>
                <a:srgbClr val="000000"/>
              </a:solidFill>
              <a:latin typeface="Noto Sans KR"/>
              <a:ea typeface="Noto Sans KR"/>
              <a:cs typeface="Noto Sans KR"/>
              <a:sym typeface="Noto Sans KR"/>
            </a:endParaRPr>
          </a:p>
        </p:txBody>
      </p:sp>
      <p:sp>
        <p:nvSpPr>
          <p:cNvPr id="547" name="Google Shape;547;g29b694ac2af_2_84"/>
          <p:cNvSpPr/>
          <p:nvPr/>
        </p:nvSpPr>
        <p:spPr>
          <a:xfrm>
            <a:off x="9762700" y="1006777"/>
            <a:ext cx="2135700" cy="2153700"/>
          </a:xfrm>
          <a:prstGeom prst="star8">
            <a:avLst>
              <a:gd fmla="val 375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ko-KR" sz="2300" u="none" cap="none" strike="noStrike">
                <a:solidFill>
                  <a:schemeClr val="lt1"/>
                </a:solidFill>
                <a:latin typeface="Noto Sans KR"/>
                <a:ea typeface="Noto Sans KR"/>
                <a:cs typeface="Noto Sans KR"/>
                <a:sym typeface="Noto Sans KR"/>
              </a:rPr>
              <a:t>법적 근거 </a:t>
            </a:r>
            <a:endParaRPr b="1" i="0" sz="2300" u="none" cap="none" strike="noStrike">
              <a:solidFill>
                <a:schemeClr val="lt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2300"/>
              <a:buFont typeface="Arial"/>
              <a:buNone/>
            </a:pPr>
            <a:r>
              <a:rPr b="1" i="0" lang="ko-KR" sz="2300" u="none" cap="none" strike="noStrike">
                <a:solidFill>
                  <a:schemeClr val="lt1"/>
                </a:solidFill>
                <a:latin typeface="Noto Sans KR"/>
                <a:ea typeface="Noto Sans KR"/>
                <a:cs typeface="Noto Sans KR"/>
                <a:sym typeface="Noto Sans KR"/>
              </a:rPr>
              <a:t>마련</a:t>
            </a:r>
            <a:endParaRPr b="1" i="0" sz="2300" u="none" cap="none" strike="noStrike">
              <a:solidFill>
                <a:schemeClr val="lt1"/>
              </a:solidFill>
              <a:latin typeface="Noto Sans KR"/>
              <a:ea typeface="Noto Sans KR"/>
              <a:cs typeface="Noto Sans KR"/>
              <a:sym typeface="Noto Sans KR"/>
            </a:endParaRPr>
          </a:p>
        </p:txBody>
      </p:sp>
      <p:cxnSp>
        <p:nvCxnSpPr>
          <p:cNvPr id="548" name="Google Shape;548;g29b694ac2af_2_84"/>
          <p:cNvCxnSpPr/>
          <p:nvPr/>
        </p:nvCxnSpPr>
        <p:spPr>
          <a:xfrm>
            <a:off x="4150875" y="4269025"/>
            <a:ext cx="0" cy="1515600"/>
          </a:xfrm>
          <a:prstGeom prst="straightConnector1">
            <a:avLst/>
          </a:prstGeom>
          <a:noFill/>
          <a:ln cap="flat" cmpd="sng" w="38100">
            <a:solidFill>
              <a:schemeClr val="accent2"/>
            </a:solidFill>
            <a:prstDash val="solid"/>
            <a:round/>
            <a:headEnd len="sm" w="sm" type="none"/>
            <a:tailEnd len="sm" w="sm" type="none"/>
          </a:ln>
        </p:spPr>
      </p:cxnSp>
      <p:cxnSp>
        <p:nvCxnSpPr>
          <p:cNvPr id="549" name="Google Shape;549;g29b694ac2af_2_84"/>
          <p:cNvCxnSpPr/>
          <p:nvPr/>
        </p:nvCxnSpPr>
        <p:spPr>
          <a:xfrm flipH="1">
            <a:off x="2814975" y="5766275"/>
            <a:ext cx="1346100" cy="688800"/>
          </a:xfrm>
          <a:prstGeom prst="straightConnector1">
            <a:avLst/>
          </a:prstGeom>
          <a:noFill/>
          <a:ln cap="flat" cmpd="sng" w="38100">
            <a:solidFill>
              <a:schemeClr val="accent2"/>
            </a:solidFill>
            <a:prstDash val="solid"/>
            <a:round/>
            <a:headEnd len="sm" w="sm" type="none"/>
            <a:tailEnd len="sm" w="sm" type="none"/>
          </a:ln>
        </p:spPr>
      </p:cxnSp>
      <p:sp>
        <p:nvSpPr>
          <p:cNvPr id="550" name="Google Shape;550;g29b694ac2af_2_84"/>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lang="ko-KR" sz="2700">
                <a:solidFill>
                  <a:schemeClr val="lt1"/>
                </a:solidFill>
                <a:latin typeface="Noto Sans KR"/>
                <a:ea typeface="Noto Sans KR"/>
                <a:cs typeface="Noto Sans KR"/>
                <a:sym typeface="Noto Sans KR"/>
              </a:rPr>
              <a:t>4</a:t>
            </a:r>
            <a:r>
              <a:rPr b="0" i="0" lang="ko-KR" sz="2700" u="none" cap="none" strike="noStrike">
                <a:solidFill>
                  <a:schemeClr val="lt1"/>
                </a:solidFill>
                <a:latin typeface="Noto Sans KR"/>
                <a:ea typeface="Noto Sans KR"/>
                <a:cs typeface="Noto Sans KR"/>
                <a:sym typeface="Noto Sans KR"/>
              </a:rPr>
              <a:t>. 개인정보처리방침 고지 및 관리 강화(처리방침 평가 및 개선 제도 신설)</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551" name="Google Shape;551;g29b694ac2af_2_84"/>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9b694ac2af_3_61"/>
          <p:cNvSpPr/>
          <p:nvPr/>
        </p:nvSpPr>
        <p:spPr>
          <a:xfrm>
            <a:off x="7956688" y="189900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557" name="Google Shape;557;g29b694ac2af_3_61"/>
          <p:cNvSpPr/>
          <p:nvPr/>
        </p:nvSpPr>
        <p:spPr>
          <a:xfrm>
            <a:off x="2099600" y="1727725"/>
            <a:ext cx="1752900" cy="1697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Noto Sans KR"/>
                <a:ea typeface="Noto Sans KR"/>
                <a:cs typeface="Noto Sans KR"/>
                <a:sym typeface="Noto Sans KR"/>
              </a:rPr>
              <a:t>개인정보 처리방침 평가 대상자 선정 기준</a:t>
            </a:r>
            <a:endParaRPr b="1" i="0" sz="2000" u="none" cap="none" strike="noStrike">
              <a:solidFill>
                <a:srgbClr val="000000"/>
              </a:solidFill>
              <a:latin typeface="Noto Sans KR"/>
              <a:ea typeface="Noto Sans KR"/>
              <a:cs typeface="Noto Sans KR"/>
              <a:sym typeface="Noto Sans KR"/>
            </a:endParaRPr>
          </a:p>
        </p:txBody>
      </p:sp>
      <p:sp>
        <p:nvSpPr>
          <p:cNvPr id="558" name="Google Shape;558;g29b694ac2af_3_61"/>
          <p:cNvSpPr/>
          <p:nvPr/>
        </p:nvSpPr>
        <p:spPr>
          <a:xfrm>
            <a:off x="4853925" y="2314675"/>
            <a:ext cx="41316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개인정보 처리의 근거 및 형태ㆍ방식 </a:t>
            </a:r>
            <a:endParaRPr b="0" i="0" sz="1400" u="none" cap="none" strike="noStrike">
              <a:solidFill>
                <a:srgbClr val="000000"/>
              </a:solidFill>
              <a:latin typeface="Noto Sans KR"/>
              <a:ea typeface="Noto Sans KR"/>
              <a:cs typeface="Noto Sans KR"/>
              <a:sym typeface="Noto Sans KR"/>
            </a:endParaRPr>
          </a:p>
        </p:txBody>
      </p:sp>
      <p:sp>
        <p:nvSpPr>
          <p:cNvPr id="559" name="Google Shape;559;g29b694ac2af_3_61"/>
          <p:cNvSpPr/>
          <p:nvPr/>
        </p:nvSpPr>
        <p:spPr>
          <a:xfrm>
            <a:off x="4853925" y="1727725"/>
            <a:ext cx="41316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민감정보 및 고유식별정보 등 처리하는 개인정보의 유형 및 규모</a:t>
            </a:r>
            <a:endParaRPr b="0" i="0" sz="1400" u="none" cap="none" strike="noStrike">
              <a:solidFill>
                <a:srgbClr val="000000"/>
              </a:solidFill>
              <a:latin typeface="Noto Sans KR"/>
              <a:ea typeface="Noto Sans KR"/>
              <a:cs typeface="Noto Sans KR"/>
              <a:sym typeface="Noto Sans KR"/>
            </a:endParaRPr>
          </a:p>
        </p:txBody>
      </p:sp>
      <p:sp>
        <p:nvSpPr>
          <p:cNvPr id="560" name="Google Shape;560;g29b694ac2af_3_61"/>
          <p:cNvSpPr/>
          <p:nvPr/>
        </p:nvSpPr>
        <p:spPr>
          <a:xfrm>
            <a:off x="4853925" y="1126925"/>
            <a:ext cx="41316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개인정보처리자의 유형 및 매출액 규모 </a:t>
            </a:r>
            <a:endParaRPr b="0" i="0" sz="1400" u="none" cap="none" strike="noStrike">
              <a:solidFill>
                <a:srgbClr val="000000"/>
              </a:solidFill>
              <a:latin typeface="Noto Sans KR"/>
              <a:ea typeface="Noto Sans KR"/>
              <a:cs typeface="Noto Sans KR"/>
              <a:sym typeface="Noto Sans KR"/>
            </a:endParaRPr>
          </a:p>
        </p:txBody>
      </p:sp>
      <p:sp>
        <p:nvSpPr>
          <p:cNvPr id="561" name="Google Shape;561;g29b694ac2af_3_61"/>
          <p:cNvSpPr/>
          <p:nvPr/>
        </p:nvSpPr>
        <p:spPr>
          <a:xfrm>
            <a:off x="4853925" y="2901625"/>
            <a:ext cx="41316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개인정보 보호 법령 위반행위 발생 여부</a:t>
            </a:r>
            <a:endParaRPr b="0" i="0" sz="1400" u="none" cap="none" strike="noStrike">
              <a:solidFill>
                <a:srgbClr val="000000"/>
              </a:solidFill>
              <a:latin typeface="Noto Sans KR"/>
              <a:ea typeface="Noto Sans KR"/>
              <a:cs typeface="Noto Sans KR"/>
              <a:sym typeface="Noto Sans KR"/>
            </a:endParaRPr>
          </a:p>
        </p:txBody>
      </p:sp>
      <p:sp>
        <p:nvSpPr>
          <p:cNvPr id="562" name="Google Shape;562;g29b694ac2af_3_61"/>
          <p:cNvSpPr/>
          <p:nvPr/>
        </p:nvSpPr>
        <p:spPr>
          <a:xfrm>
            <a:off x="4853925" y="3488575"/>
            <a:ext cx="41316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아동ㆍ청소년 등 정보주체의 특성 </a:t>
            </a:r>
            <a:endParaRPr b="0" i="0" sz="1400" u="none" cap="none" strike="noStrike">
              <a:solidFill>
                <a:srgbClr val="000000"/>
              </a:solidFill>
              <a:latin typeface="Noto Sans KR"/>
              <a:ea typeface="Noto Sans KR"/>
              <a:cs typeface="Noto Sans KR"/>
              <a:sym typeface="Noto Sans KR"/>
            </a:endParaRPr>
          </a:p>
        </p:txBody>
      </p:sp>
      <p:cxnSp>
        <p:nvCxnSpPr>
          <p:cNvPr id="563" name="Google Shape;563;g29b694ac2af_3_61"/>
          <p:cNvCxnSpPr>
            <a:stCxn id="557" idx="3"/>
            <a:endCxn id="558" idx="1"/>
          </p:cNvCxnSpPr>
          <p:nvPr/>
        </p:nvCxnSpPr>
        <p:spPr>
          <a:xfrm>
            <a:off x="3852500" y="2576275"/>
            <a:ext cx="1001400" cy="0"/>
          </a:xfrm>
          <a:prstGeom prst="straightConnector1">
            <a:avLst/>
          </a:prstGeom>
          <a:noFill/>
          <a:ln cap="flat" cmpd="sng" w="9525">
            <a:solidFill>
              <a:schemeClr val="dk2"/>
            </a:solidFill>
            <a:prstDash val="solid"/>
            <a:round/>
            <a:headEnd len="sm" w="sm" type="none"/>
            <a:tailEnd len="sm" w="sm" type="none"/>
          </a:ln>
        </p:spPr>
      </p:cxnSp>
      <p:cxnSp>
        <p:nvCxnSpPr>
          <p:cNvPr id="564" name="Google Shape;564;g29b694ac2af_3_61"/>
          <p:cNvCxnSpPr>
            <a:stCxn id="562" idx="1"/>
            <a:endCxn id="560" idx="1"/>
          </p:cNvCxnSpPr>
          <p:nvPr/>
        </p:nvCxnSpPr>
        <p:spPr>
          <a:xfrm flipH="1" rot="10800000">
            <a:off x="4853925" y="1388575"/>
            <a:ext cx="600" cy="2361600"/>
          </a:xfrm>
          <a:prstGeom prst="bentConnector3">
            <a:avLst>
              <a:gd fmla="val -78825000" name="adj1"/>
            </a:avLst>
          </a:prstGeom>
          <a:noFill/>
          <a:ln cap="flat" cmpd="sng" w="9525">
            <a:solidFill>
              <a:schemeClr val="dk2"/>
            </a:solidFill>
            <a:prstDash val="solid"/>
            <a:round/>
            <a:headEnd len="sm" w="sm" type="none"/>
            <a:tailEnd len="sm" w="sm" type="none"/>
          </a:ln>
        </p:spPr>
      </p:cxnSp>
      <p:cxnSp>
        <p:nvCxnSpPr>
          <p:cNvPr id="565" name="Google Shape;565;g29b694ac2af_3_61"/>
          <p:cNvCxnSpPr>
            <a:stCxn id="561" idx="1"/>
            <a:endCxn id="559" idx="1"/>
          </p:cNvCxnSpPr>
          <p:nvPr/>
        </p:nvCxnSpPr>
        <p:spPr>
          <a:xfrm flipH="1" rot="10800000">
            <a:off x="4853925" y="1989325"/>
            <a:ext cx="600" cy="1173900"/>
          </a:xfrm>
          <a:prstGeom prst="bentConnector3">
            <a:avLst>
              <a:gd fmla="val -78825000" name="adj1"/>
            </a:avLst>
          </a:prstGeom>
          <a:noFill/>
          <a:ln cap="flat" cmpd="sng" w="9525">
            <a:solidFill>
              <a:schemeClr val="dk2"/>
            </a:solidFill>
            <a:prstDash val="solid"/>
            <a:round/>
            <a:headEnd len="sm" w="sm" type="none"/>
            <a:tailEnd len="sm" w="sm" type="none"/>
          </a:ln>
        </p:spPr>
      </p:cxnSp>
      <p:sp>
        <p:nvSpPr>
          <p:cNvPr id="566" name="Google Shape;566;g29b694ac2af_3_61"/>
          <p:cNvSpPr/>
          <p:nvPr/>
        </p:nvSpPr>
        <p:spPr>
          <a:xfrm>
            <a:off x="9684675" y="603725"/>
            <a:ext cx="2135700" cy="523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Noto Sans KR"/>
                <a:ea typeface="Noto Sans KR"/>
                <a:cs typeface="Noto Sans KR"/>
                <a:sym typeface="Noto Sans KR"/>
              </a:rPr>
              <a:t>시행령 개정</a:t>
            </a:r>
            <a:endParaRPr b="1" i="0" sz="1800" u="none" cap="none" strike="noStrike">
              <a:solidFill>
                <a:srgbClr val="000000"/>
              </a:solidFill>
              <a:latin typeface="Noto Sans KR"/>
              <a:ea typeface="Noto Sans KR"/>
              <a:cs typeface="Noto Sans KR"/>
              <a:sym typeface="Noto Sans KR"/>
            </a:endParaRPr>
          </a:p>
        </p:txBody>
      </p:sp>
      <p:sp>
        <p:nvSpPr>
          <p:cNvPr id="567" name="Google Shape;567;g29b694ac2af_3_61"/>
          <p:cNvSpPr/>
          <p:nvPr/>
        </p:nvSpPr>
        <p:spPr>
          <a:xfrm>
            <a:off x="4106775" y="4482075"/>
            <a:ext cx="3978450" cy="523206"/>
          </a:xfrm>
          <a:prstGeom prst="flowChartTerminator">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ko-KR" sz="1700" u="none" cap="none" strike="noStrike">
                <a:solidFill>
                  <a:srgbClr val="000000"/>
                </a:solidFill>
                <a:latin typeface="Noto Sans KR"/>
                <a:ea typeface="Noto Sans KR"/>
                <a:cs typeface="Noto Sans KR"/>
                <a:sym typeface="Noto Sans KR"/>
              </a:rPr>
              <a:t>개인정보 처리방침 평가 기준 </a:t>
            </a:r>
            <a:endParaRPr b="1" i="0" sz="1700" u="none" cap="none" strike="noStrike">
              <a:solidFill>
                <a:srgbClr val="000000"/>
              </a:solidFill>
              <a:latin typeface="Noto Sans KR"/>
              <a:ea typeface="Noto Sans KR"/>
              <a:cs typeface="Noto Sans KR"/>
              <a:sym typeface="Noto Sans KR"/>
            </a:endParaRPr>
          </a:p>
        </p:txBody>
      </p:sp>
      <p:sp>
        <p:nvSpPr>
          <p:cNvPr id="568" name="Google Shape;568;g29b694ac2af_3_61"/>
          <p:cNvSpPr/>
          <p:nvPr/>
        </p:nvSpPr>
        <p:spPr>
          <a:xfrm>
            <a:off x="5028150" y="5420425"/>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이해의 용이성</a:t>
            </a:r>
            <a:endParaRPr b="0" i="0" sz="1400" u="none" cap="none" strike="noStrike">
              <a:solidFill>
                <a:srgbClr val="000000"/>
              </a:solidFill>
              <a:latin typeface="Noto Sans KR"/>
              <a:ea typeface="Noto Sans KR"/>
              <a:cs typeface="Noto Sans KR"/>
              <a:sym typeface="Noto Sans KR"/>
            </a:endParaRPr>
          </a:p>
        </p:txBody>
      </p:sp>
      <p:sp>
        <p:nvSpPr>
          <p:cNvPr id="569" name="Google Shape;569;g29b694ac2af_3_61"/>
          <p:cNvSpPr/>
          <p:nvPr/>
        </p:nvSpPr>
        <p:spPr>
          <a:xfrm>
            <a:off x="2718225" y="5420425"/>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내용의 적정성 </a:t>
            </a:r>
            <a:endParaRPr b="0" i="0" sz="1400" u="none" cap="none" strike="noStrike">
              <a:solidFill>
                <a:srgbClr val="000000"/>
              </a:solidFill>
              <a:latin typeface="Noto Sans KR"/>
              <a:ea typeface="Noto Sans KR"/>
              <a:cs typeface="Noto Sans KR"/>
              <a:sym typeface="Noto Sans KR"/>
            </a:endParaRPr>
          </a:p>
        </p:txBody>
      </p:sp>
      <p:sp>
        <p:nvSpPr>
          <p:cNvPr id="570" name="Google Shape;570;g29b694ac2af_3_61"/>
          <p:cNvSpPr/>
          <p:nvPr/>
        </p:nvSpPr>
        <p:spPr>
          <a:xfrm>
            <a:off x="7338075" y="5420425"/>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접근성</a:t>
            </a:r>
            <a:endParaRPr b="0" i="0" sz="1400" u="none" cap="none" strike="noStrike">
              <a:solidFill>
                <a:srgbClr val="000000"/>
              </a:solidFill>
              <a:latin typeface="Noto Sans KR"/>
              <a:ea typeface="Noto Sans KR"/>
              <a:cs typeface="Noto Sans KR"/>
              <a:sym typeface="Noto Sans KR"/>
            </a:endParaRPr>
          </a:p>
        </p:txBody>
      </p:sp>
      <p:cxnSp>
        <p:nvCxnSpPr>
          <p:cNvPr id="571" name="Google Shape;571;g29b694ac2af_3_61"/>
          <p:cNvCxnSpPr>
            <a:stCxn id="567" idx="2"/>
            <a:endCxn id="568" idx="0"/>
          </p:cNvCxnSpPr>
          <p:nvPr/>
        </p:nvCxnSpPr>
        <p:spPr>
          <a:xfrm>
            <a:off x="6096000" y="5005281"/>
            <a:ext cx="0" cy="415200"/>
          </a:xfrm>
          <a:prstGeom prst="straightConnector1">
            <a:avLst/>
          </a:prstGeom>
          <a:noFill/>
          <a:ln cap="flat" cmpd="sng" w="9525">
            <a:solidFill>
              <a:schemeClr val="dk2"/>
            </a:solidFill>
            <a:prstDash val="solid"/>
            <a:round/>
            <a:headEnd len="sm" w="sm" type="none"/>
            <a:tailEnd len="sm" w="sm" type="none"/>
          </a:ln>
        </p:spPr>
      </p:cxnSp>
      <p:cxnSp>
        <p:nvCxnSpPr>
          <p:cNvPr id="572" name="Google Shape;572;g29b694ac2af_3_61"/>
          <p:cNvCxnSpPr>
            <a:stCxn id="570" idx="0"/>
            <a:endCxn id="569" idx="0"/>
          </p:cNvCxnSpPr>
          <p:nvPr/>
        </p:nvCxnSpPr>
        <p:spPr>
          <a:xfrm rot="5400000">
            <a:off x="6095625" y="3110725"/>
            <a:ext cx="600" cy="4620000"/>
          </a:xfrm>
          <a:prstGeom prst="bentConnector3">
            <a:avLst>
              <a:gd fmla="val -39687500" name="adj1"/>
            </a:avLst>
          </a:prstGeom>
          <a:noFill/>
          <a:ln cap="flat" cmpd="sng" w="9525">
            <a:solidFill>
              <a:schemeClr val="dk2"/>
            </a:solidFill>
            <a:prstDash val="solid"/>
            <a:round/>
            <a:headEnd len="sm" w="sm" type="none"/>
            <a:tailEnd len="sm" w="sm" type="none"/>
          </a:ln>
        </p:spPr>
      </p:cxnSp>
      <p:sp>
        <p:nvSpPr>
          <p:cNvPr id="573" name="Google Shape;573;g29b694ac2af_3_61"/>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5. 개인정보처리방침 고지 및 관리 강화(처리방침 평가 및 개선 제도 신설)</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574" name="Google Shape;574;g29b694ac2af_3_61"/>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261b52efb5d_1_132"/>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5. 개인정보처리방침 고지 및 관리 강화(처리방침 평가 및 개선 제도 신설)</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580" name="Google Shape;580;g261b52efb5d_1_132"/>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pic>
        <p:nvPicPr>
          <p:cNvPr id="581" name="Google Shape;581;g261b52efb5d_1_132"/>
          <p:cNvPicPr preferRelativeResize="0"/>
          <p:nvPr/>
        </p:nvPicPr>
        <p:blipFill>
          <a:blip r:embed="rId3">
            <a:alphaModFix/>
          </a:blip>
          <a:stretch>
            <a:fillRect/>
          </a:stretch>
        </p:blipFill>
        <p:spPr>
          <a:xfrm>
            <a:off x="407100" y="671400"/>
            <a:ext cx="11569953" cy="580913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29b694ac2af_2_0"/>
          <p:cNvSpPr/>
          <p:nvPr/>
        </p:nvSpPr>
        <p:spPr>
          <a:xfrm>
            <a:off x="7149951" y="1627426"/>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587" name="Google Shape;587;g29b694ac2af_2_0"/>
          <p:cNvSpPr txBox="1"/>
          <p:nvPr/>
        </p:nvSpPr>
        <p:spPr>
          <a:xfrm>
            <a:off x="-9694602" y="7116485"/>
            <a:ext cx="1656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3F3F3F"/>
                </a:solidFill>
                <a:latin typeface="Arial"/>
                <a:ea typeface="Arial"/>
                <a:cs typeface="Arial"/>
                <a:sym typeface="Arial"/>
              </a:rPr>
              <a:t>소제목을 입력하세요</a:t>
            </a:r>
            <a:endParaRPr b="0" i="0" sz="1400" u="none" cap="none" strike="noStrike">
              <a:solidFill>
                <a:srgbClr val="000000"/>
              </a:solidFill>
              <a:latin typeface="Arial"/>
              <a:ea typeface="Arial"/>
              <a:cs typeface="Arial"/>
              <a:sym typeface="Arial"/>
            </a:endParaRPr>
          </a:p>
        </p:txBody>
      </p:sp>
      <p:sp>
        <p:nvSpPr>
          <p:cNvPr id="588" name="Google Shape;588;g29b694ac2af_2_0"/>
          <p:cNvSpPr/>
          <p:nvPr/>
        </p:nvSpPr>
        <p:spPr>
          <a:xfrm>
            <a:off x="2777500" y="4046713"/>
            <a:ext cx="8891100" cy="19464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29b694ac2af_2_0"/>
          <p:cNvSpPr/>
          <p:nvPr/>
        </p:nvSpPr>
        <p:spPr>
          <a:xfrm>
            <a:off x="7639526" y="1547675"/>
            <a:ext cx="2135716" cy="3297633"/>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590" name="Google Shape;590;g29b694ac2af_2_0"/>
          <p:cNvSpPr txBox="1"/>
          <p:nvPr/>
        </p:nvSpPr>
        <p:spPr>
          <a:xfrm>
            <a:off x="4312000" y="4223060"/>
            <a:ext cx="6937500" cy="153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highlight>
                  <a:srgbClr val="D0E0E3"/>
                </a:highlight>
                <a:latin typeface="Noto Sans KR"/>
                <a:ea typeface="Noto Sans KR"/>
                <a:cs typeface="Noto Sans KR"/>
                <a:sym typeface="Noto Sans KR"/>
              </a:rPr>
              <a:t>⑦ 수탁자가 위탁받은 업무와 관련하여 개인정보를 처리하는 </a:t>
            </a:r>
            <a:endParaRPr b="0" i="0" sz="1800" u="none" cap="none" strike="noStrike">
              <a:solidFill>
                <a:schemeClr val="dk1"/>
              </a:solidFill>
              <a:highlight>
                <a:srgbClr val="D0E0E3"/>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highlight>
                  <a:srgbClr val="D0E0E3"/>
                </a:highlight>
                <a:latin typeface="Noto Sans KR"/>
                <a:ea typeface="Noto Sans KR"/>
                <a:cs typeface="Noto Sans KR"/>
                <a:sym typeface="Noto Sans KR"/>
              </a:rPr>
              <a:t>     과정에서 이 법을 위반하여 발생한</a:t>
            </a:r>
            <a:r>
              <a:rPr b="1" i="0" lang="ko-KR" sz="1800" u="none" cap="none" strike="noStrike">
                <a:solidFill>
                  <a:schemeClr val="dk1"/>
                </a:solidFill>
                <a:highlight>
                  <a:srgbClr val="D0E0E3"/>
                </a:highlight>
                <a:latin typeface="Noto Sans KR"/>
                <a:ea typeface="Noto Sans KR"/>
                <a:cs typeface="Noto Sans KR"/>
                <a:sym typeface="Noto Sans KR"/>
              </a:rPr>
              <a:t> 손해배상책임에 대하여는   </a:t>
            </a:r>
            <a:endParaRPr b="1" i="0" sz="1800" u="none" cap="none" strike="noStrike">
              <a:solidFill>
                <a:schemeClr val="dk1"/>
              </a:solidFill>
              <a:highlight>
                <a:srgbClr val="D0E0E3"/>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highlight>
                  <a:srgbClr val="D0E0E3"/>
                </a:highlight>
                <a:latin typeface="Noto Sans KR"/>
                <a:ea typeface="Noto Sans KR"/>
                <a:cs typeface="Noto Sans KR"/>
                <a:sym typeface="Noto Sans KR"/>
              </a:rPr>
              <a:t>     수탁자를 개인정보처리자의 소속 직원</a:t>
            </a:r>
            <a:r>
              <a:rPr b="0" i="0" lang="ko-KR" sz="1800" u="none" cap="none" strike="noStrike">
                <a:solidFill>
                  <a:schemeClr val="dk1"/>
                </a:solidFill>
                <a:highlight>
                  <a:srgbClr val="D0E0E3"/>
                </a:highlight>
                <a:latin typeface="Noto Sans KR"/>
                <a:ea typeface="Noto Sans KR"/>
                <a:cs typeface="Noto Sans KR"/>
                <a:sym typeface="Noto Sans KR"/>
              </a:rPr>
              <a:t>으로 본다.</a:t>
            </a:r>
            <a:endParaRPr b="0" i="0" sz="4400" u="none" cap="none" strike="noStrike">
              <a:solidFill>
                <a:schemeClr val="dk1"/>
              </a:solidFill>
              <a:highlight>
                <a:srgbClr val="D0E0E3"/>
              </a:highlight>
              <a:latin typeface="Noto Sans KR"/>
              <a:ea typeface="Noto Sans KR"/>
              <a:cs typeface="Noto Sans KR"/>
              <a:sym typeface="Noto Sans KR"/>
            </a:endParaRPr>
          </a:p>
        </p:txBody>
      </p:sp>
      <p:sp>
        <p:nvSpPr>
          <p:cNvPr id="591" name="Google Shape;591;g29b694ac2af_2_0"/>
          <p:cNvSpPr/>
          <p:nvPr/>
        </p:nvSpPr>
        <p:spPr>
          <a:xfrm rot="5400000">
            <a:off x="1503100" y="3807699"/>
            <a:ext cx="2626500" cy="23649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592" name="Google Shape;592;g29b694ac2af_2_0"/>
          <p:cNvCxnSpPr/>
          <p:nvPr/>
        </p:nvCxnSpPr>
        <p:spPr>
          <a:xfrm>
            <a:off x="1479400" y="4312796"/>
            <a:ext cx="4800" cy="1479300"/>
          </a:xfrm>
          <a:prstGeom prst="straightConnector1">
            <a:avLst/>
          </a:prstGeom>
          <a:noFill/>
          <a:ln cap="flat" cmpd="sng" w="38100">
            <a:solidFill>
              <a:schemeClr val="accent2"/>
            </a:solidFill>
            <a:prstDash val="solid"/>
            <a:round/>
            <a:headEnd len="sm" w="sm" type="none"/>
            <a:tailEnd len="sm" w="sm" type="none"/>
          </a:ln>
        </p:spPr>
      </p:cxnSp>
      <p:cxnSp>
        <p:nvCxnSpPr>
          <p:cNvPr id="593" name="Google Shape;593;g29b694ac2af_2_0"/>
          <p:cNvCxnSpPr/>
          <p:nvPr/>
        </p:nvCxnSpPr>
        <p:spPr>
          <a:xfrm>
            <a:off x="1483900" y="5766275"/>
            <a:ext cx="1293600" cy="678600"/>
          </a:xfrm>
          <a:prstGeom prst="straightConnector1">
            <a:avLst/>
          </a:prstGeom>
          <a:noFill/>
          <a:ln cap="flat" cmpd="sng" w="38100">
            <a:solidFill>
              <a:schemeClr val="accent2"/>
            </a:solidFill>
            <a:prstDash val="solid"/>
            <a:round/>
            <a:headEnd len="sm" w="sm" type="none"/>
            <a:tailEnd len="sm" w="sm" type="none"/>
          </a:ln>
        </p:spPr>
      </p:cxnSp>
      <p:cxnSp>
        <p:nvCxnSpPr>
          <p:cNvPr id="594" name="Google Shape;594;g29b694ac2af_2_0"/>
          <p:cNvCxnSpPr/>
          <p:nvPr/>
        </p:nvCxnSpPr>
        <p:spPr>
          <a:xfrm flipH="1">
            <a:off x="2777350" y="5819601"/>
            <a:ext cx="1363800" cy="625500"/>
          </a:xfrm>
          <a:prstGeom prst="straightConnector1">
            <a:avLst/>
          </a:prstGeom>
          <a:noFill/>
          <a:ln cap="flat" cmpd="sng" w="38100">
            <a:solidFill>
              <a:schemeClr val="accent2"/>
            </a:solidFill>
            <a:prstDash val="solid"/>
            <a:round/>
            <a:headEnd len="sm" w="sm" type="none"/>
            <a:tailEnd len="sm" w="sm" type="none"/>
          </a:ln>
        </p:spPr>
      </p:cxnSp>
      <p:cxnSp>
        <p:nvCxnSpPr>
          <p:cNvPr id="595" name="Google Shape;595;g29b694ac2af_2_0"/>
          <p:cNvCxnSpPr/>
          <p:nvPr/>
        </p:nvCxnSpPr>
        <p:spPr>
          <a:xfrm flipH="1">
            <a:off x="4148500" y="4285629"/>
            <a:ext cx="13800" cy="1534200"/>
          </a:xfrm>
          <a:prstGeom prst="straightConnector1">
            <a:avLst/>
          </a:prstGeom>
          <a:noFill/>
          <a:ln cap="flat" cmpd="sng" w="38100">
            <a:solidFill>
              <a:schemeClr val="accent2"/>
            </a:solidFill>
            <a:prstDash val="solid"/>
            <a:round/>
            <a:headEnd len="sm" w="sm" type="none"/>
            <a:tailEnd len="sm" w="sm" type="none"/>
          </a:ln>
        </p:spPr>
      </p:cxnSp>
      <p:sp>
        <p:nvSpPr>
          <p:cNvPr id="596" name="Google Shape;596;g29b694ac2af_2_0"/>
          <p:cNvSpPr txBox="1"/>
          <p:nvPr/>
        </p:nvSpPr>
        <p:spPr>
          <a:xfrm>
            <a:off x="1308150" y="4806572"/>
            <a:ext cx="3055500" cy="79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ko-KR" sz="2100" u="none" cap="none" strike="noStrike">
                <a:solidFill>
                  <a:schemeClr val="lt1"/>
                </a:solidFill>
                <a:highlight>
                  <a:schemeClr val="accent2"/>
                </a:highlight>
                <a:latin typeface="Noto Sans KR"/>
                <a:ea typeface="Noto Sans KR"/>
                <a:cs typeface="Noto Sans KR"/>
                <a:sym typeface="Noto Sans KR"/>
              </a:rPr>
              <a:t>업무위탁에 따른</a:t>
            </a:r>
            <a:endParaRPr b="1" i="0" sz="2100" u="none" cap="none" strike="noStrike">
              <a:solidFill>
                <a:schemeClr val="lt1"/>
              </a:solidFill>
              <a:highlight>
                <a:schemeClr val="accent2"/>
              </a:highlight>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2100"/>
              <a:buFont typeface="Arial"/>
              <a:buNone/>
            </a:pPr>
            <a:r>
              <a:rPr b="1" i="0" lang="ko-KR" sz="2100" u="none" cap="none" strike="noStrike">
                <a:solidFill>
                  <a:schemeClr val="lt1"/>
                </a:solidFill>
                <a:highlight>
                  <a:schemeClr val="accent2"/>
                </a:highlight>
                <a:latin typeface="Noto Sans KR"/>
                <a:ea typeface="Noto Sans KR"/>
                <a:cs typeface="Noto Sans KR"/>
                <a:sym typeface="Noto Sans KR"/>
              </a:rPr>
              <a:t>개인정보의 처리 제한</a:t>
            </a:r>
            <a:endParaRPr b="1" i="0" sz="2100" u="none" cap="none" strike="noStrike">
              <a:solidFill>
                <a:schemeClr val="lt1"/>
              </a:solidFill>
              <a:highlight>
                <a:schemeClr val="accent2"/>
              </a:highlight>
              <a:latin typeface="Noto Sans KR"/>
              <a:ea typeface="Noto Sans KR"/>
              <a:cs typeface="Noto Sans KR"/>
              <a:sym typeface="Noto Sans KR"/>
            </a:endParaRPr>
          </a:p>
        </p:txBody>
      </p:sp>
      <p:sp>
        <p:nvSpPr>
          <p:cNvPr id="597" name="Google Shape;597;g29b694ac2af_2_0"/>
          <p:cNvSpPr/>
          <p:nvPr/>
        </p:nvSpPr>
        <p:spPr>
          <a:xfrm>
            <a:off x="2169550" y="4166710"/>
            <a:ext cx="1293600" cy="426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29b694ac2af_2_0"/>
          <p:cNvSpPr txBox="1"/>
          <p:nvPr/>
        </p:nvSpPr>
        <p:spPr>
          <a:xfrm>
            <a:off x="2129800" y="4145293"/>
            <a:ext cx="1373100" cy="50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ko-KR" sz="2000" u="none" cap="none" strike="noStrike">
                <a:solidFill>
                  <a:schemeClr val="lt1"/>
                </a:solidFill>
                <a:highlight>
                  <a:schemeClr val="accent2"/>
                </a:highlight>
                <a:latin typeface="Noto Sans KR"/>
                <a:ea typeface="Noto Sans KR"/>
                <a:cs typeface="Noto Sans KR"/>
                <a:sym typeface="Noto Sans KR"/>
              </a:rPr>
              <a:t>제26조</a:t>
            </a:r>
            <a:endParaRPr b="0" i="0" sz="3200" u="none" cap="none" strike="noStrike">
              <a:solidFill>
                <a:schemeClr val="lt1"/>
              </a:solidFill>
              <a:highlight>
                <a:schemeClr val="accent2"/>
              </a:highlight>
              <a:latin typeface="Noto Sans KR"/>
              <a:ea typeface="Noto Sans KR"/>
              <a:cs typeface="Noto Sans KR"/>
              <a:sym typeface="Noto Sans KR"/>
            </a:endParaRPr>
          </a:p>
        </p:txBody>
      </p:sp>
      <p:pic>
        <p:nvPicPr>
          <p:cNvPr id="599" name="Google Shape;599;g29b694ac2af_2_0"/>
          <p:cNvPicPr preferRelativeResize="0"/>
          <p:nvPr/>
        </p:nvPicPr>
        <p:blipFill rotWithShape="1">
          <a:blip r:embed="rId3">
            <a:alphaModFix/>
          </a:blip>
          <a:srcRect b="0" l="0" r="0" t="0"/>
          <a:stretch/>
        </p:blipFill>
        <p:spPr>
          <a:xfrm>
            <a:off x="1837513" y="1547675"/>
            <a:ext cx="857450" cy="893375"/>
          </a:xfrm>
          <a:prstGeom prst="rect">
            <a:avLst/>
          </a:prstGeom>
          <a:noFill/>
          <a:ln>
            <a:noFill/>
          </a:ln>
        </p:spPr>
      </p:pic>
      <p:pic>
        <p:nvPicPr>
          <p:cNvPr id="600" name="Google Shape;600;g29b694ac2af_2_0"/>
          <p:cNvPicPr preferRelativeResize="0"/>
          <p:nvPr/>
        </p:nvPicPr>
        <p:blipFill rotWithShape="1">
          <a:blip r:embed="rId4">
            <a:alphaModFix/>
          </a:blip>
          <a:srcRect b="0" l="0" r="0" t="0"/>
          <a:stretch/>
        </p:blipFill>
        <p:spPr>
          <a:xfrm>
            <a:off x="3823638" y="922175"/>
            <a:ext cx="630606" cy="625500"/>
          </a:xfrm>
          <a:prstGeom prst="rect">
            <a:avLst/>
          </a:prstGeom>
          <a:noFill/>
          <a:ln>
            <a:noFill/>
          </a:ln>
        </p:spPr>
      </p:pic>
      <p:pic>
        <p:nvPicPr>
          <p:cNvPr id="601" name="Google Shape;601;g29b694ac2af_2_0"/>
          <p:cNvPicPr preferRelativeResize="0"/>
          <p:nvPr/>
        </p:nvPicPr>
        <p:blipFill rotWithShape="1">
          <a:blip r:embed="rId5">
            <a:alphaModFix/>
          </a:blip>
          <a:srcRect b="0" l="0" r="0" t="0"/>
          <a:stretch/>
        </p:blipFill>
        <p:spPr>
          <a:xfrm>
            <a:off x="3823638" y="2388319"/>
            <a:ext cx="630600" cy="646563"/>
          </a:xfrm>
          <a:prstGeom prst="rect">
            <a:avLst/>
          </a:prstGeom>
          <a:noFill/>
          <a:ln>
            <a:noFill/>
          </a:ln>
        </p:spPr>
      </p:pic>
      <p:cxnSp>
        <p:nvCxnSpPr>
          <p:cNvPr id="602" name="Google Shape;602;g29b694ac2af_2_0"/>
          <p:cNvCxnSpPr>
            <a:stCxn id="599" idx="3"/>
            <a:endCxn id="600" idx="1"/>
          </p:cNvCxnSpPr>
          <p:nvPr/>
        </p:nvCxnSpPr>
        <p:spPr>
          <a:xfrm flipH="1" rot="10800000">
            <a:off x="2694963" y="1235063"/>
            <a:ext cx="1128600" cy="759300"/>
          </a:xfrm>
          <a:prstGeom prst="straightConnector1">
            <a:avLst/>
          </a:prstGeom>
          <a:noFill/>
          <a:ln cap="flat" cmpd="sng" w="9525">
            <a:solidFill>
              <a:schemeClr val="dk2"/>
            </a:solidFill>
            <a:prstDash val="solid"/>
            <a:round/>
            <a:headEnd len="sm" w="sm" type="none"/>
            <a:tailEnd len="med" w="med" type="triangle"/>
          </a:ln>
        </p:spPr>
      </p:cxnSp>
      <p:cxnSp>
        <p:nvCxnSpPr>
          <p:cNvPr id="603" name="Google Shape;603;g29b694ac2af_2_0"/>
          <p:cNvCxnSpPr>
            <a:stCxn id="599" idx="3"/>
            <a:endCxn id="601" idx="1"/>
          </p:cNvCxnSpPr>
          <p:nvPr/>
        </p:nvCxnSpPr>
        <p:spPr>
          <a:xfrm>
            <a:off x="2694963" y="1994363"/>
            <a:ext cx="1128600" cy="717300"/>
          </a:xfrm>
          <a:prstGeom prst="straightConnector1">
            <a:avLst/>
          </a:prstGeom>
          <a:noFill/>
          <a:ln cap="flat" cmpd="sng" w="9525">
            <a:solidFill>
              <a:schemeClr val="dk2"/>
            </a:solidFill>
            <a:prstDash val="solid"/>
            <a:round/>
            <a:headEnd len="sm" w="sm" type="none"/>
            <a:tailEnd len="med" w="med" type="triangle"/>
          </a:ln>
        </p:spPr>
      </p:cxnSp>
      <p:sp>
        <p:nvSpPr>
          <p:cNvPr id="604" name="Google Shape;604;g29b694ac2af_2_0"/>
          <p:cNvSpPr/>
          <p:nvPr/>
        </p:nvSpPr>
        <p:spPr>
          <a:xfrm rot="10800000">
            <a:off x="4621263" y="2019600"/>
            <a:ext cx="602400" cy="814500"/>
          </a:xfrm>
          <a:prstGeom prst="bentArrow">
            <a:avLst>
              <a:gd fmla="val 37209" name="adj1"/>
              <a:gd fmla="val 24732" name="adj2"/>
              <a:gd fmla="val 36682" name="adj3"/>
              <a:gd fmla="val 43750" name="adj4"/>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29b694ac2af_2_0"/>
          <p:cNvSpPr/>
          <p:nvPr/>
        </p:nvSpPr>
        <p:spPr>
          <a:xfrm flipH="1">
            <a:off x="4593063" y="1207475"/>
            <a:ext cx="630600" cy="814500"/>
          </a:xfrm>
          <a:prstGeom prst="bentArrow">
            <a:avLst>
              <a:gd fmla="val 35438" name="adj1"/>
              <a:gd fmla="val 25595" name="adj2"/>
              <a:gd fmla="val 34372" name="adj3"/>
              <a:gd fmla="val 42004" name="adj4"/>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g29b694ac2af_2_0"/>
          <p:cNvSpPr/>
          <p:nvPr/>
        </p:nvSpPr>
        <p:spPr>
          <a:xfrm>
            <a:off x="5223663" y="1732763"/>
            <a:ext cx="173700" cy="5232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7" name="Google Shape;607;g29b694ac2af_2_0"/>
          <p:cNvPicPr preferRelativeResize="0"/>
          <p:nvPr/>
        </p:nvPicPr>
        <p:blipFill rotWithShape="1">
          <a:blip r:embed="rId6">
            <a:alphaModFix/>
          </a:blip>
          <a:srcRect b="0" l="0" r="0" t="0"/>
          <a:stretch/>
        </p:blipFill>
        <p:spPr>
          <a:xfrm>
            <a:off x="5578813" y="1249625"/>
            <a:ext cx="936125" cy="1191425"/>
          </a:xfrm>
          <a:prstGeom prst="rect">
            <a:avLst/>
          </a:prstGeom>
          <a:noFill/>
          <a:ln>
            <a:noFill/>
          </a:ln>
        </p:spPr>
      </p:pic>
      <p:sp>
        <p:nvSpPr>
          <p:cNvPr id="608" name="Google Shape;608;g29b694ac2af_2_0"/>
          <p:cNvSpPr/>
          <p:nvPr/>
        </p:nvSpPr>
        <p:spPr>
          <a:xfrm flipH="1" rot="5400000">
            <a:off x="6495338" y="714313"/>
            <a:ext cx="249900" cy="4364400"/>
          </a:xfrm>
          <a:prstGeom prst="bentArrow">
            <a:avLst>
              <a:gd fmla="val 25000" name="adj1"/>
              <a:gd fmla="val 25000" name="adj2"/>
              <a:gd fmla="val 25000" name="adj3"/>
              <a:gd fmla="val 43750" name="adj4"/>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9" name="Google Shape;609;g29b694ac2af_2_0"/>
          <p:cNvPicPr preferRelativeResize="0"/>
          <p:nvPr/>
        </p:nvPicPr>
        <p:blipFill rotWithShape="1">
          <a:blip r:embed="rId7">
            <a:alphaModFix/>
          </a:blip>
          <a:srcRect b="0" l="0" r="0" t="0"/>
          <a:stretch/>
        </p:blipFill>
        <p:spPr>
          <a:xfrm>
            <a:off x="8013639" y="1285750"/>
            <a:ext cx="1387490" cy="1191425"/>
          </a:xfrm>
          <a:prstGeom prst="rect">
            <a:avLst/>
          </a:prstGeom>
          <a:noFill/>
          <a:ln>
            <a:noFill/>
          </a:ln>
        </p:spPr>
      </p:pic>
      <p:sp>
        <p:nvSpPr>
          <p:cNvPr id="610" name="Google Shape;610;g29b694ac2af_2_0"/>
          <p:cNvSpPr txBox="1"/>
          <p:nvPr/>
        </p:nvSpPr>
        <p:spPr>
          <a:xfrm>
            <a:off x="1365938" y="2441038"/>
            <a:ext cx="1800600" cy="4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Noto Sans KR"/>
                <a:ea typeface="Noto Sans KR"/>
                <a:cs typeface="Noto Sans KR"/>
                <a:sym typeface="Noto Sans KR"/>
              </a:rPr>
              <a:t>개인정보 처리 업무위탁자</a:t>
            </a:r>
            <a:endParaRPr b="1" i="0" sz="1100" u="none" cap="none" strike="noStrike">
              <a:solidFill>
                <a:schemeClr val="dk1"/>
              </a:solidFill>
              <a:latin typeface="Noto Sans KR"/>
              <a:ea typeface="Noto Sans KR"/>
              <a:cs typeface="Noto Sans KR"/>
              <a:sym typeface="Noto Sans KR"/>
            </a:endParaRPr>
          </a:p>
        </p:txBody>
      </p:sp>
      <p:sp>
        <p:nvSpPr>
          <p:cNvPr id="611" name="Google Shape;611;g29b694ac2af_2_0"/>
          <p:cNvSpPr txBox="1"/>
          <p:nvPr/>
        </p:nvSpPr>
        <p:spPr>
          <a:xfrm>
            <a:off x="3835688" y="1547675"/>
            <a:ext cx="602400" cy="24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Noto Sans KR"/>
                <a:ea typeface="Noto Sans KR"/>
                <a:cs typeface="Noto Sans KR"/>
                <a:sym typeface="Noto Sans KR"/>
              </a:rPr>
              <a:t>수탁자</a:t>
            </a:r>
            <a:endParaRPr b="1" i="0" sz="1100" u="none" cap="none" strike="noStrike">
              <a:solidFill>
                <a:schemeClr val="dk1"/>
              </a:solidFill>
              <a:latin typeface="Noto Sans KR"/>
              <a:ea typeface="Noto Sans KR"/>
              <a:cs typeface="Noto Sans KR"/>
              <a:sym typeface="Noto Sans KR"/>
            </a:endParaRPr>
          </a:p>
        </p:txBody>
      </p:sp>
      <p:sp>
        <p:nvSpPr>
          <p:cNvPr id="612" name="Google Shape;612;g29b694ac2af_2_0"/>
          <p:cNvSpPr txBox="1"/>
          <p:nvPr/>
        </p:nvSpPr>
        <p:spPr>
          <a:xfrm>
            <a:off x="3763863" y="3016663"/>
            <a:ext cx="857400" cy="2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Noto Sans KR"/>
                <a:ea typeface="Noto Sans KR"/>
                <a:cs typeface="Noto Sans KR"/>
                <a:sym typeface="Noto Sans KR"/>
              </a:rPr>
              <a:t>재위탁자</a:t>
            </a:r>
            <a:endParaRPr b="1" i="0" sz="1100" u="none" cap="none" strike="noStrike">
              <a:solidFill>
                <a:schemeClr val="dk1"/>
              </a:solidFill>
              <a:latin typeface="Noto Sans KR"/>
              <a:ea typeface="Noto Sans KR"/>
              <a:cs typeface="Noto Sans KR"/>
              <a:sym typeface="Noto Sans KR"/>
            </a:endParaRPr>
          </a:p>
        </p:txBody>
      </p:sp>
      <p:sp>
        <p:nvSpPr>
          <p:cNvPr id="613" name="Google Shape;613;g29b694ac2af_2_0"/>
          <p:cNvSpPr/>
          <p:nvPr/>
        </p:nvSpPr>
        <p:spPr>
          <a:xfrm>
            <a:off x="4106213" y="1831350"/>
            <a:ext cx="1017300" cy="523200"/>
          </a:xfrm>
          <a:prstGeom prst="wedgeEllipseCallout">
            <a:avLst>
              <a:gd fmla="val -20833" name="adj1"/>
              <a:gd fmla="val 62500" name="adj2"/>
            </a:avLst>
          </a:prstGeom>
          <a:solidFill>
            <a:srgbClr val="FCE5CD"/>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FF0000"/>
                </a:solidFill>
                <a:latin typeface="Noto Sans KR"/>
                <a:ea typeface="Noto Sans KR"/>
                <a:cs typeface="Noto Sans KR"/>
                <a:sym typeface="Noto Sans KR"/>
              </a:rPr>
              <a:t>빈번하게 발생</a:t>
            </a:r>
            <a:endParaRPr b="0" i="0" sz="500" u="none" cap="none" strike="noStrike">
              <a:solidFill>
                <a:srgbClr val="FF0000"/>
              </a:solidFill>
              <a:latin typeface="Noto Sans KR"/>
              <a:ea typeface="Noto Sans KR"/>
              <a:cs typeface="Noto Sans KR"/>
              <a:sym typeface="Noto Sans KR"/>
            </a:endParaRPr>
          </a:p>
        </p:txBody>
      </p:sp>
      <p:sp>
        <p:nvSpPr>
          <p:cNvPr id="614" name="Google Shape;614;g29b694ac2af_2_0"/>
          <p:cNvSpPr txBox="1"/>
          <p:nvPr/>
        </p:nvSpPr>
        <p:spPr>
          <a:xfrm>
            <a:off x="5281275" y="2477175"/>
            <a:ext cx="15312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Noto Sans KR"/>
                <a:ea typeface="Noto Sans KR"/>
                <a:cs typeface="Noto Sans KR"/>
                <a:sym typeface="Noto Sans KR"/>
              </a:rPr>
              <a:t>범위ㆍ법적적용사항 불명확</a:t>
            </a:r>
            <a:endParaRPr b="1" i="0" sz="1100" u="none" cap="none" strike="noStrike">
              <a:solidFill>
                <a:schemeClr val="dk1"/>
              </a:solidFill>
              <a:latin typeface="Noto Sans KR"/>
              <a:ea typeface="Noto Sans KR"/>
              <a:cs typeface="Noto Sans KR"/>
              <a:sym typeface="Noto Sans KR"/>
            </a:endParaRPr>
          </a:p>
        </p:txBody>
      </p:sp>
      <p:sp>
        <p:nvSpPr>
          <p:cNvPr id="615" name="Google Shape;615;g29b694ac2af_2_0"/>
          <p:cNvSpPr/>
          <p:nvPr/>
        </p:nvSpPr>
        <p:spPr>
          <a:xfrm>
            <a:off x="9485613" y="1285750"/>
            <a:ext cx="1216800" cy="13575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재위탁 사항에 대한 위탁자의 책임 강화 필요</a:t>
            </a:r>
            <a:endParaRPr b="1" i="0" sz="1400" u="none" cap="none" strike="noStrike">
              <a:solidFill>
                <a:srgbClr val="000000"/>
              </a:solidFill>
              <a:latin typeface="Noto Sans KR"/>
              <a:ea typeface="Noto Sans KR"/>
              <a:cs typeface="Noto Sans KR"/>
              <a:sym typeface="Noto Sans KR"/>
            </a:endParaRPr>
          </a:p>
        </p:txBody>
      </p:sp>
      <p:sp>
        <p:nvSpPr>
          <p:cNvPr id="616" name="Google Shape;616;g29b694ac2af_2_0"/>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6. 업무위탁에 따른 처리제한 공개 및 관리 강화</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617" name="Google Shape;617;g29b694ac2af_2_0"/>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9b694ac2af_0_22"/>
          <p:cNvSpPr txBox="1"/>
          <p:nvPr/>
        </p:nvSpPr>
        <p:spPr>
          <a:xfrm>
            <a:off x="918975" y="0"/>
            <a:ext cx="10047300" cy="53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개인정보의 의미</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Arial"/>
              <a:ea typeface="Arial"/>
              <a:cs typeface="Arial"/>
              <a:sym typeface="Arial"/>
            </a:endParaRPr>
          </a:p>
        </p:txBody>
      </p:sp>
      <p:grpSp>
        <p:nvGrpSpPr>
          <p:cNvPr id="128" name="Google Shape;128;g29b694ac2af_0_22"/>
          <p:cNvGrpSpPr/>
          <p:nvPr/>
        </p:nvGrpSpPr>
        <p:grpSpPr>
          <a:xfrm>
            <a:off x="674049" y="1272186"/>
            <a:ext cx="2720473" cy="2629338"/>
            <a:chOff x="396100" y="1637375"/>
            <a:chExt cx="2958000" cy="2961300"/>
          </a:xfrm>
        </p:grpSpPr>
        <p:sp>
          <p:nvSpPr>
            <p:cNvPr id="129" name="Google Shape;129;g29b694ac2af_0_22"/>
            <p:cNvSpPr/>
            <p:nvPr/>
          </p:nvSpPr>
          <p:spPr>
            <a:xfrm>
              <a:off x="396100" y="1637375"/>
              <a:ext cx="2958000" cy="29613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29b694ac2af_0_22"/>
            <p:cNvSpPr/>
            <p:nvPr/>
          </p:nvSpPr>
          <p:spPr>
            <a:xfrm>
              <a:off x="620083" y="1867628"/>
              <a:ext cx="2510400" cy="24945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29b694ac2af_0_22"/>
            <p:cNvSpPr/>
            <p:nvPr/>
          </p:nvSpPr>
          <p:spPr>
            <a:xfrm>
              <a:off x="740292" y="1967700"/>
              <a:ext cx="2277900" cy="22941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29b694ac2af_0_22"/>
            <p:cNvSpPr/>
            <p:nvPr/>
          </p:nvSpPr>
          <p:spPr>
            <a:xfrm>
              <a:off x="560728" y="1902675"/>
              <a:ext cx="2685900" cy="2430600"/>
            </a:xfrm>
            <a:prstGeom prst="rect">
              <a:avLst/>
            </a:prstGeom>
            <a:no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lt1"/>
                  </a:solidFill>
                  <a:latin typeface="Noto Sans KR"/>
                  <a:ea typeface="Noto Sans KR"/>
                  <a:cs typeface="Noto Sans KR"/>
                  <a:sym typeface="Noto Sans KR"/>
                </a:rPr>
                <a:t>살아있는 개인에 관한 정보</a:t>
              </a:r>
              <a:endParaRPr b="1" i="0" sz="2200" u="none" cap="none" strike="noStrike">
                <a:solidFill>
                  <a:schemeClr val="lt1"/>
                </a:solidFill>
                <a:latin typeface="Noto Sans KR"/>
                <a:ea typeface="Noto Sans KR"/>
                <a:cs typeface="Noto Sans KR"/>
                <a:sym typeface="Noto Sans KR"/>
              </a:endParaRPr>
            </a:p>
          </p:txBody>
        </p:sp>
      </p:grpSp>
      <p:grpSp>
        <p:nvGrpSpPr>
          <p:cNvPr id="133" name="Google Shape;133;g29b694ac2af_0_22"/>
          <p:cNvGrpSpPr/>
          <p:nvPr/>
        </p:nvGrpSpPr>
        <p:grpSpPr>
          <a:xfrm>
            <a:off x="3446411" y="3285283"/>
            <a:ext cx="2720473" cy="2629338"/>
            <a:chOff x="396100" y="1637375"/>
            <a:chExt cx="2958000" cy="2961300"/>
          </a:xfrm>
        </p:grpSpPr>
        <p:sp>
          <p:nvSpPr>
            <p:cNvPr id="134" name="Google Shape;134;g29b694ac2af_0_22"/>
            <p:cNvSpPr/>
            <p:nvPr/>
          </p:nvSpPr>
          <p:spPr>
            <a:xfrm>
              <a:off x="396100" y="1637375"/>
              <a:ext cx="2958000" cy="29613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29b694ac2af_0_22"/>
            <p:cNvSpPr/>
            <p:nvPr/>
          </p:nvSpPr>
          <p:spPr>
            <a:xfrm>
              <a:off x="620083" y="1867628"/>
              <a:ext cx="2510400" cy="24945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29b694ac2af_0_22"/>
            <p:cNvSpPr/>
            <p:nvPr/>
          </p:nvSpPr>
          <p:spPr>
            <a:xfrm>
              <a:off x="740292" y="1967700"/>
              <a:ext cx="2277900" cy="22941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29b694ac2af_0_22"/>
            <p:cNvSpPr/>
            <p:nvPr/>
          </p:nvSpPr>
          <p:spPr>
            <a:xfrm>
              <a:off x="560728" y="1902675"/>
              <a:ext cx="2685900" cy="2430600"/>
            </a:xfrm>
            <a:prstGeom prst="rect">
              <a:avLst/>
            </a:prstGeom>
            <a:no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lt1"/>
                  </a:solidFill>
                  <a:latin typeface="Noto Sans KR"/>
                  <a:ea typeface="Noto Sans KR"/>
                  <a:cs typeface="Noto Sans KR"/>
                  <a:sym typeface="Noto Sans KR"/>
                </a:rPr>
                <a:t>쉽게 결합하여 알아볼 수 있는 </a:t>
              </a:r>
              <a:endParaRPr b="1" i="0" sz="2200" u="none" cap="none" strike="noStrike">
                <a:solidFill>
                  <a:schemeClr val="lt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lt1"/>
                  </a:solidFill>
                  <a:latin typeface="Noto Sans KR"/>
                  <a:ea typeface="Noto Sans KR"/>
                  <a:cs typeface="Noto Sans KR"/>
                  <a:sym typeface="Noto Sans KR"/>
                </a:rPr>
                <a:t>정보</a:t>
              </a:r>
              <a:endParaRPr b="1" i="0" sz="2200" u="none" cap="none" strike="noStrike">
                <a:solidFill>
                  <a:schemeClr val="lt1"/>
                </a:solidFill>
                <a:latin typeface="Noto Sans KR"/>
                <a:ea typeface="Noto Sans KR"/>
                <a:cs typeface="Noto Sans KR"/>
                <a:sym typeface="Noto Sans KR"/>
              </a:endParaRPr>
            </a:p>
          </p:txBody>
        </p:sp>
      </p:grpSp>
      <p:grpSp>
        <p:nvGrpSpPr>
          <p:cNvPr id="138" name="Google Shape;138;g29b694ac2af_0_22"/>
          <p:cNvGrpSpPr/>
          <p:nvPr/>
        </p:nvGrpSpPr>
        <p:grpSpPr>
          <a:xfrm>
            <a:off x="8770196" y="3285283"/>
            <a:ext cx="2720473" cy="2629338"/>
            <a:chOff x="396100" y="1637375"/>
            <a:chExt cx="2958000" cy="2961300"/>
          </a:xfrm>
        </p:grpSpPr>
        <p:sp>
          <p:nvSpPr>
            <p:cNvPr id="139" name="Google Shape;139;g29b694ac2af_0_22"/>
            <p:cNvSpPr/>
            <p:nvPr/>
          </p:nvSpPr>
          <p:spPr>
            <a:xfrm>
              <a:off x="396100" y="1637375"/>
              <a:ext cx="2958000" cy="29613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29b694ac2af_0_22"/>
            <p:cNvSpPr/>
            <p:nvPr/>
          </p:nvSpPr>
          <p:spPr>
            <a:xfrm>
              <a:off x="620083" y="1867628"/>
              <a:ext cx="2510400" cy="24945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29b694ac2af_0_22"/>
            <p:cNvSpPr/>
            <p:nvPr/>
          </p:nvSpPr>
          <p:spPr>
            <a:xfrm>
              <a:off x="740292" y="1967700"/>
              <a:ext cx="2277900" cy="22941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29b694ac2af_0_22"/>
            <p:cNvSpPr/>
            <p:nvPr/>
          </p:nvSpPr>
          <p:spPr>
            <a:xfrm>
              <a:off x="560728" y="1902675"/>
              <a:ext cx="2685900" cy="2430600"/>
            </a:xfrm>
            <a:prstGeom prst="rect">
              <a:avLst/>
            </a:prstGeom>
            <a:no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lt1"/>
                  </a:solidFill>
                  <a:latin typeface="Noto Sans KR"/>
                  <a:ea typeface="Noto Sans KR"/>
                  <a:cs typeface="Noto Sans KR"/>
                  <a:sym typeface="Noto Sans KR"/>
                </a:rPr>
                <a:t>가명정보</a:t>
              </a:r>
              <a:endParaRPr b="1" i="0" sz="2200" u="none" cap="none" strike="noStrike">
                <a:solidFill>
                  <a:schemeClr val="lt1"/>
                </a:solidFill>
                <a:latin typeface="Noto Sans KR"/>
                <a:ea typeface="Noto Sans KR"/>
                <a:cs typeface="Noto Sans KR"/>
                <a:sym typeface="Noto Sans KR"/>
              </a:endParaRPr>
            </a:p>
          </p:txBody>
        </p:sp>
      </p:grpSp>
      <p:grpSp>
        <p:nvGrpSpPr>
          <p:cNvPr id="143" name="Google Shape;143;g29b694ac2af_0_22"/>
          <p:cNvGrpSpPr/>
          <p:nvPr/>
        </p:nvGrpSpPr>
        <p:grpSpPr>
          <a:xfrm>
            <a:off x="6218749" y="1272186"/>
            <a:ext cx="2720473" cy="2629338"/>
            <a:chOff x="396100" y="1637375"/>
            <a:chExt cx="2958000" cy="2961300"/>
          </a:xfrm>
        </p:grpSpPr>
        <p:sp>
          <p:nvSpPr>
            <p:cNvPr id="144" name="Google Shape;144;g29b694ac2af_0_22"/>
            <p:cNvSpPr/>
            <p:nvPr/>
          </p:nvSpPr>
          <p:spPr>
            <a:xfrm>
              <a:off x="396100" y="1637375"/>
              <a:ext cx="2958000" cy="29613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29b694ac2af_0_22"/>
            <p:cNvSpPr/>
            <p:nvPr/>
          </p:nvSpPr>
          <p:spPr>
            <a:xfrm>
              <a:off x="620083" y="1867628"/>
              <a:ext cx="2510400" cy="24945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29b694ac2af_0_22"/>
            <p:cNvSpPr/>
            <p:nvPr/>
          </p:nvSpPr>
          <p:spPr>
            <a:xfrm>
              <a:off x="740292" y="1967700"/>
              <a:ext cx="2277900" cy="22941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29b694ac2af_0_22"/>
            <p:cNvSpPr/>
            <p:nvPr/>
          </p:nvSpPr>
          <p:spPr>
            <a:xfrm>
              <a:off x="560728" y="1902675"/>
              <a:ext cx="2685900" cy="2430600"/>
            </a:xfrm>
            <a:prstGeom prst="rect">
              <a:avLst/>
            </a:prstGeom>
            <a:no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lt1"/>
                  </a:solidFill>
                  <a:latin typeface="Noto Sans KR"/>
                  <a:ea typeface="Noto Sans KR"/>
                  <a:cs typeface="Noto Sans KR"/>
                  <a:sym typeface="Noto Sans KR"/>
                </a:rPr>
                <a:t>개인을 알아볼 수 있는 정보</a:t>
              </a:r>
              <a:endParaRPr b="1" i="0" sz="2200" u="none" cap="none" strike="noStrike">
                <a:solidFill>
                  <a:schemeClr val="lt1"/>
                </a:solidFill>
                <a:latin typeface="Noto Sans KR"/>
                <a:ea typeface="Noto Sans KR"/>
                <a:cs typeface="Noto Sans KR"/>
                <a:sym typeface="Noto Sans KR"/>
              </a:endParaRPr>
            </a:p>
          </p:txBody>
        </p:sp>
      </p:grpSp>
      <p:sp>
        <p:nvSpPr>
          <p:cNvPr id="148" name="Google Shape;148;g29b694ac2af_0_22"/>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6181f05ee0_1_0"/>
          <p:cNvSpPr/>
          <p:nvPr/>
        </p:nvSpPr>
        <p:spPr>
          <a:xfrm>
            <a:off x="6434413" y="1764326"/>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623" name="Google Shape;623;g26181f05ee0_1_0"/>
          <p:cNvSpPr/>
          <p:nvPr/>
        </p:nvSpPr>
        <p:spPr>
          <a:xfrm>
            <a:off x="1839500" y="2063250"/>
            <a:ext cx="1752900" cy="1697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Noto Sans KR"/>
                <a:ea typeface="Noto Sans KR"/>
                <a:cs typeface="Noto Sans KR"/>
                <a:sym typeface="Noto Sans KR"/>
              </a:rPr>
              <a:t>주요 개정내용</a:t>
            </a:r>
            <a:endParaRPr b="1" i="0" sz="2000" u="none" cap="none" strike="noStrike">
              <a:solidFill>
                <a:srgbClr val="000000"/>
              </a:solidFill>
              <a:latin typeface="Noto Sans KR"/>
              <a:ea typeface="Noto Sans KR"/>
              <a:cs typeface="Noto Sans KR"/>
              <a:sym typeface="Noto Sans KR"/>
            </a:endParaRPr>
          </a:p>
        </p:txBody>
      </p:sp>
      <p:sp>
        <p:nvSpPr>
          <p:cNvPr id="624" name="Google Shape;624;g26181f05ee0_1_0"/>
          <p:cNvSpPr/>
          <p:nvPr/>
        </p:nvSpPr>
        <p:spPr>
          <a:xfrm>
            <a:off x="4642050" y="2059075"/>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위탁사로부터 업무위탁을 받은 수탁자 뿐만 아니라, </a:t>
            </a:r>
            <a:r>
              <a:rPr b="1" i="0" lang="ko-KR" sz="1400" u="none" cap="none" strike="noStrike">
                <a:solidFill>
                  <a:srgbClr val="000000"/>
                </a:solidFill>
                <a:latin typeface="Noto Sans KR"/>
                <a:ea typeface="Noto Sans KR"/>
                <a:cs typeface="Noto Sans KR"/>
                <a:sym typeface="Noto Sans KR"/>
              </a:rPr>
              <a:t>재위탁 받은 수탁자까지도 개인정보 처리방침 상에 공개</a:t>
            </a:r>
            <a:r>
              <a:rPr b="0" i="0" lang="ko-KR" sz="1400" u="none" cap="none" strike="noStrike">
                <a:solidFill>
                  <a:srgbClr val="000000"/>
                </a:solidFill>
                <a:latin typeface="Noto Sans KR"/>
                <a:ea typeface="Noto Sans KR"/>
                <a:cs typeface="Noto Sans KR"/>
                <a:sym typeface="Noto Sans KR"/>
              </a:rPr>
              <a:t> </a:t>
            </a:r>
            <a:endParaRPr b="0" i="0" sz="1400" u="none" cap="none" strike="noStrike">
              <a:solidFill>
                <a:srgbClr val="000000"/>
              </a:solidFill>
              <a:latin typeface="Noto Sans KR"/>
              <a:ea typeface="Noto Sans KR"/>
              <a:cs typeface="Noto Sans KR"/>
              <a:sym typeface="Noto Sans KR"/>
            </a:endParaRPr>
          </a:p>
        </p:txBody>
      </p:sp>
      <p:sp>
        <p:nvSpPr>
          <p:cNvPr id="625" name="Google Shape;625;g26181f05ee0_1_0"/>
          <p:cNvSpPr/>
          <p:nvPr/>
        </p:nvSpPr>
        <p:spPr>
          <a:xfrm>
            <a:off x="4642050" y="3241325"/>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수탁자가 재위탁시 위탁자의 동의를 필수적으로 받도록 규정</a:t>
            </a:r>
            <a:endParaRPr b="0" i="0" sz="1400" u="none" cap="none" strike="noStrike">
              <a:solidFill>
                <a:srgbClr val="000000"/>
              </a:solidFill>
              <a:latin typeface="Noto Sans KR"/>
              <a:ea typeface="Noto Sans KR"/>
              <a:cs typeface="Noto Sans KR"/>
              <a:sym typeface="Noto Sans KR"/>
            </a:endParaRPr>
          </a:p>
        </p:txBody>
      </p:sp>
      <p:sp>
        <p:nvSpPr>
          <p:cNvPr id="626" name="Google Shape;626;g26181f05ee0_1_0"/>
          <p:cNvSpPr/>
          <p:nvPr/>
        </p:nvSpPr>
        <p:spPr>
          <a:xfrm>
            <a:off x="4642050" y="265020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수탁자의 범위를 재위탁받은 수탁자까지 포함하고 수탁사의 법 준용 범위를 확대 규정함 </a:t>
            </a:r>
            <a:endParaRPr b="0" i="0" sz="1400" u="none" cap="none" strike="noStrike">
              <a:solidFill>
                <a:srgbClr val="000000"/>
              </a:solidFill>
              <a:latin typeface="Noto Sans KR"/>
              <a:ea typeface="Noto Sans KR"/>
              <a:cs typeface="Noto Sans KR"/>
              <a:sym typeface="Noto Sans KR"/>
            </a:endParaRPr>
          </a:p>
        </p:txBody>
      </p:sp>
      <p:sp>
        <p:nvSpPr>
          <p:cNvPr id="627" name="Google Shape;627;g26181f05ee0_1_0"/>
          <p:cNvSpPr/>
          <p:nvPr/>
        </p:nvSpPr>
        <p:spPr>
          <a:xfrm>
            <a:off x="1839500" y="972975"/>
            <a:ext cx="4751700" cy="523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Noto Sans KR"/>
                <a:ea typeface="Noto Sans KR"/>
                <a:cs typeface="Noto Sans KR"/>
                <a:sym typeface="Noto Sans KR"/>
              </a:rPr>
              <a:t>업무위탁과 재위탁에 대한 관리감독의 규정 명확화</a:t>
            </a:r>
            <a:endParaRPr b="1" i="0" sz="1600" u="none" cap="none" strike="noStrike">
              <a:solidFill>
                <a:srgbClr val="000000"/>
              </a:solidFill>
              <a:latin typeface="Noto Sans KR"/>
              <a:ea typeface="Noto Sans KR"/>
              <a:cs typeface="Noto Sans KR"/>
              <a:sym typeface="Noto Sans KR"/>
            </a:endParaRPr>
          </a:p>
        </p:txBody>
      </p:sp>
      <p:cxnSp>
        <p:nvCxnSpPr>
          <p:cNvPr id="628" name="Google Shape;628;g26181f05ee0_1_0"/>
          <p:cNvCxnSpPr>
            <a:stCxn id="623" idx="3"/>
            <a:endCxn id="626" idx="1"/>
          </p:cNvCxnSpPr>
          <p:nvPr/>
        </p:nvCxnSpPr>
        <p:spPr>
          <a:xfrm>
            <a:off x="3592400" y="2911800"/>
            <a:ext cx="1049700" cy="0"/>
          </a:xfrm>
          <a:prstGeom prst="straightConnector1">
            <a:avLst/>
          </a:prstGeom>
          <a:noFill/>
          <a:ln cap="flat" cmpd="sng" w="9525">
            <a:solidFill>
              <a:schemeClr val="dk2"/>
            </a:solidFill>
            <a:prstDash val="solid"/>
            <a:round/>
            <a:headEnd len="sm" w="sm" type="none"/>
            <a:tailEnd len="sm" w="sm" type="none"/>
          </a:ln>
        </p:spPr>
      </p:cxnSp>
      <p:cxnSp>
        <p:nvCxnSpPr>
          <p:cNvPr id="629" name="Google Shape;629;g26181f05ee0_1_0"/>
          <p:cNvCxnSpPr>
            <a:endCxn id="624" idx="1"/>
          </p:cNvCxnSpPr>
          <p:nvPr/>
        </p:nvCxnSpPr>
        <p:spPr>
          <a:xfrm flipH="1" rot="10800000">
            <a:off x="3592350" y="2320675"/>
            <a:ext cx="1049700" cy="5910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630" name="Google Shape;630;g26181f05ee0_1_0"/>
          <p:cNvCxnSpPr>
            <a:stCxn id="623" idx="3"/>
            <a:endCxn id="625" idx="1"/>
          </p:cNvCxnSpPr>
          <p:nvPr/>
        </p:nvCxnSpPr>
        <p:spPr>
          <a:xfrm>
            <a:off x="3592400" y="2911800"/>
            <a:ext cx="1049700" cy="591000"/>
          </a:xfrm>
          <a:prstGeom prst="bentConnector3">
            <a:avLst>
              <a:gd fmla="val 49998" name="adj1"/>
            </a:avLst>
          </a:prstGeom>
          <a:noFill/>
          <a:ln cap="flat" cmpd="sng" w="9525">
            <a:solidFill>
              <a:schemeClr val="dk2"/>
            </a:solidFill>
            <a:prstDash val="solid"/>
            <a:round/>
            <a:headEnd len="sm" w="sm" type="none"/>
            <a:tailEnd len="sm" w="sm" type="none"/>
          </a:ln>
        </p:spPr>
      </p:cxnSp>
      <p:sp>
        <p:nvSpPr>
          <p:cNvPr id="631" name="Google Shape;631;g26181f05ee0_1_0"/>
          <p:cNvSpPr/>
          <p:nvPr/>
        </p:nvSpPr>
        <p:spPr>
          <a:xfrm>
            <a:off x="1925025" y="4200875"/>
            <a:ext cx="8211000" cy="7779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dk1"/>
                </a:solidFill>
                <a:latin typeface="Noto Sans KR"/>
                <a:ea typeface="Noto Sans KR"/>
                <a:cs typeface="Noto Sans KR"/>
                <a:sym typeface="Noto Sans KR"/>
              </a:rPr>
              <a:t>수탁자가 법 위반행위에 대한 책임이 있더라도 과징금·과태료·형벌 적용 규정이 없었으나, 법 개정으로 </a:t>
            </a:r>
            <a:r>
              <a:rPr b="1" i="0" lang="ko-KR" sz="1200" u="none" cap="none" strike="noStrike">
                <a:solidFill>
                  <a:schemeClr val="dk1"/>
                </a:solidFill>
                <a:latin typeface="Noto Sans KR"/>
                <a:ea typeface="Noto Sans KR"/>
                <a:cs typeface="Noto Sans KR"/>
                <a:sym typeface="Noto Sans KR"/>
              </a:rPr>
              <a:t>수탁자의 경우에도 법 위반에 대한 책임 있는 범위에서 과징금·과태료·형벌 등을 적용</a:t>
            </a:r>
            <a:r>
              <a:rPr b="0" i="0" lang="ko-KR" sz="1200" u="none" cap="none" strike="noStrike">
                <a:solidFill>
                  <a:schemeClr val="dk1"/>
                </a:solidFill>
                <a:latin typeface="Noto Sans KR"/>
                <a:ea typeface="Noto Sans KR"/>
                <a:cs typeface="Noto Sans KR"/>
                <a:sym typeface="Noto Sans KR"/>
              </a:rPr>
              <a:t>할 수 있다.</a:t>
            </a:r>
            <a:endParaRPr b="0" i="0" sz="1200" u="none" cap="none" strike="noStrike">
              <a:solidFill>
                <a:srgbClr val="000000"/>
              </a:solidFill>
              <a:latin typeface="Noto Sans KR"/>
              <a:ea typeface="Noto Sans KR"/>
              <a:cs typeface="Noto Sans KR"/>
              <a:sym typeface="Noto Sans KR"/>
            </a:endParaRPr>
          </a:p>
        </p:txBody>
      </p:sp>
      <p:sp>
        <p:nvSpPr>
          <p:cNvPr id="632" name="Google Shape;632;g26181f05ee0_1_0"/>
          <p:cNvSpPr/>
          <p:nvPr/>
        </p:nvSpPr>
        <p:spPr>
          <a:xfrm>
            <a:off x="1925150" y="5401050"/>
            <a:ext cx="8211000" cy="77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Noto Sans KR"/>
                <a:ea typeface="Noto Sans KR"/>
                <a:cs typeface="Noto Sans KR"/>
                <a:sym typeface="Noto Sans KR"/>
              </a:rPr>
              <a:t>개인정보처리위탁 대상의 확대, 수탁사의 법적 준수요건 확대, 위탁사의 수탁사 관리감독 요구 강화</a:t>
            </a:r>
            <a:endParaRPr b="1" i="0" sz="1400" u="none" cap="none" strike="noStrike">
              <a:solidFill>
                <a:schemeClr val="lt1"/>
              </a:solidFill>
              <a:latin typeface="Noto Sans KR"/>
              <a:ea typeface="Noto Sans KR"/>
              <a:cs typeface="Noto Sans KR"/>
              <a:sym typeface="Noto Sans KR"/>
            </a:endParaRPr>
          </a:p>
        </p:txBody>
      </p:sp>
      <p:sp>
        <p:nvSpPr>
          <p:cNvPr id="633" name="Google Shape;633;g26181f05ee0_1_0"/>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6. 업무위탁에 따른 처리제한 공개 및 관리 강화</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634" name="Google Shape;634;g26181f05ee0_1_0"/>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9b694ac2af_4_38"/>
          <p:cNvSpPr/>
          <p:nvPr/>
        </p:nvSpPr>
        <p:spPr>
          <a:xfrm>
            <a:off x="7231725" y="4579775"/>
            <a:ext cx="3692400" cy="16830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640" name="Google Shape;640;g29b694ac2af_4_38"/>
          <p:cNvSpPr/>
          <p:nvPr/>
        </p:nvSpPr>
        <p:spPr>
          <a:xfrm>
            <a:off x="2271975" y="2881800"/>
            <a:ext cx="9165300" cy="850500"/>
          </a:xfrm>
          <a:prstGeom prst="flowChartDelay">
            <a:avLst/>
          </a:prstGeom>
          <a:gradFill>
            <a:gsLst>
              <a:gs pos="0">
                <a:schemeClr val="lt1"/>
              </a:gs>
              <a:gs pos="100000">
                <a:srgbClr val="B7B7B7"/>
              </a:gs>
            </a:gsLst>
            <a:lin ang="10800025"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29b694ac2af_4_38"/>
          <p:cNvSpPr txBox="1"/>
          <p:nvPr/>
        </p:nvSpPr>
        <p:spPr>
          <a:xfrm>
            <a:off x="3635013" y="1822025"/>
            <a:ext cx="6937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①</a:t>
            </a:r>
            <a:r>
              <a:rPr b="0" i="0" lang="ko-KR" sz="1800" u="none" cap="none" strike="noStrike">
                <a:solidFill>
                  <a:schemeClr val="dk1"/>
                </a:solidFill>
                <a:latin typeface="Noto Sans KR"/>
                <a:ea typeface="Noto Sans KR"/>
                <a:cs typeface="Noto Sans KR"/>
                <a:sym typeface="Noto Sans KR"/>
              </a:rPr>
              <a:t> 신용정보회사등은 제3자에게 신용정보 처리 업무를 위탁할 수 </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Noto Sans KR"/>
                <a:ea typeface="Noto Sans KR"/>
                <a:cs typeface="Noto Sans KR"/>
                <a:sym typeface="Noto Sans KR"/>
              </a:rPr>
              <a:t>있다. 이 경우 개인신용정보의 처리 위탁에 대해서는 </a:t>
            </a:r>
            <a:r>
              <a:rPr b="0" i="0" lang="ko-KR" sz="1800" u="none" cap="none" strike="noStrike">
                <a:solidFill>
                  <a:schemeClr val="dk1"/>
                </a:solidFill>
                <a:highlight>
                  <a:srgbClr val="FFFF00"/>
                </a:highlight>
                <a:latin typeface="Noto Sans KR"/>
                <a:ea typeface="Noto Sans KR"/>
                <a:cs typeface="Noto Sans KR"/>
                <a:sym typeface="Noto Sans KR"/>
              </a:rPr>
              <a:t>개인정보 </a:t>
            </a:r>
            <a:endParaRPr b="0" i="0" sz="1800" u="none" cap="none" strike="noStrike">
              <a:solidFill>
                <a:schemeClr val="dk1"/>
              </a:solidFill>
              <a:highlight>
                <a:srgbClr val="FFFF00"/>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highlight>
                  <a:srgbClr val="FFFF00"/>
                </a:highlight>
                <a:latin typeface="Noto Sans KR"/>
                <a:ea typeface="Noto Sans KR"/>
                <a:cs typeface="Noto Sans KR"/>
                <a:sym typeface="Noto Sans KR"/>
              </a:rPr>
              <a:t>보호법 제26조제1항부터 제3항</a:t>
            </a:r>
            <a:r>
              <a:rPr b="0" i="0" lang="ko-KR" sz="1800" u="none" cap="none" strike="noStrike">
                <a:solidFill>
                  <a:schemeClr val="dk1"/>
                </a:solidFill>
                <a:latin typeface="Noto Sans KR"/>
                <a:ea typeface="Noto Sans KR"/>
                <a:cs typeface="Noto Sans KR"/>
                <a:sym typeface="Noto Sans KR"/>
              </a:rPr>
              <a:t>까지의 규정을 준용한다.</a:t>
            </a:r>
            <a:endParaRPr b="0" i="0" sz="1800" u="none" cap="none" strike="noStrike">
              <a:solidFill>
                <a:schemeClr val="dk1"/>
              </a:solidFill>
              <a:latin typeface="Noto Sans KR"/>
              <a:ea typeface="Noto Sans KR"/>
              <a:cs typeface="Noto Sans KR"/>
              <a:sym typeface="Noto Sans KR"/>
            </a:endParaRPr>
          </a:p>
        </p:txBody>
      </p:sp>
      <p:sp>
        <p:nvSpPr>
          <p:cNvPr id="642" name="Google Shape;642;g29b694ac2af_4_38"/>
          <p:cNvSpPr/>
          <p:nvPr/>
        </p:nvSpPr>
        <p:spPr>
          <a:xfrm rot="5400000">
            <a:off x="896463" y="1169713"/>
            <a:ext cx="2740500" cy="23649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643" name="Google Shape;643;g29b694ac2af_4_38"/>
          <p:cNvSpPr/>
          <p:nvPr/>
        </p:nvSpPr>
        <p:spPr>
          <a:xfrm rot="-5400000">
            <a:off x="599175" y="2055600"/>
            <a:ext cx="2157900" cy="1187700"/>
          </a:xfrm>
          <a:prstGeom prst="parallelogram">
            <a:avLst>
              <a:gd fmla="val 49977" name="adj"/>
            </a:avLst>
          </a:prstGeom>
          <a:gradFill>
            <a:gsLst>
              <a:gs pos="0">
                <a:schemeClr val="accent3"/>
              </a:gs>
              <a:gs pos="100000">
                <a:schemeClr val="accent2"/>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29b694ac2af_4_38"/>
          <p:cNvSpPr/>
          <p:nvPr/>
        </p:nvSpPr>
        <p:spPr>
          <a:xfrm flipH="1" rot="5400000">
            <a:off x="1781325" y="2055600"/>
            <a:ext cx="2157900" cy="1187700"/>
          </a:xfrm>
          <a:prstGeom prst="parallelogram">
            <a:avLst>
              <a:gd fmla="val 49977" name="adj"/>
            </a:avLst>
          </a:prstGeom>
          <a:gradFill>
            <a:gsLst>
              <a:gs pos="0">
                <a:schemeClr val="accent3"/>
              </a:gs>
              <a:gs pos="100000">
                <a:schemeClr val="accent1"/>
              </a:gs>
            </a:gsLst>
            <a:lin ang="10800025"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29b694ac2af_4_38"/>
          <p:cNvSpPr txBox="1"/>
          <p:nvPr/>
        </p:nvSpPr>
        <p:spPr>
          <a:xfrm>
            <a:off x="1437975" y="2417100"/>
            <a:ext cx="1657500" cy="46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ko-KR" sz="2100" u="none" cap="none" strike="noStrike">
                <a:solidFill>
                  <a:schemeClr val="lt1"/>
                </a:solidFill>
                <a:latin typeface="Noto Sans KR"/>
                <a:ea typeface="Noto Sans KR"/>
                <a:cs typeface="Noto Sans KR"/>
                <a:sym typeface="Noto Sans KR"/>
              </a:rPr>
              <a:t>처리의 위탁</a:t>
            </a:r>
            <a:endParaRPr b="1" i="0" sz="2100" u="none" cap="none" strike="noStrike">
              <a:solidFill>
                <a:schemeClr val="lt1"/>
              </a:solidFill>
              <a:latin typeface="Noto Sans KR"/>
              <a:ea typeface="Noto Sans KR"/>
              <a:cs typeface="Noto Sans KR"/>
              <a:sym typeface="Noto Sans KR"/>
            </a:endParaRPr>
          </a:p>
        </p:txBody>
      </p:sp>
      <p:sp>
        <p:nvSpPr>
          <p:cNvPr id="646" name="Google Shape;646;g29b694ac2af_4_38"/>
          <p:cNvSpPr/>
          <p:nvPr/>
        </p:nvSpPr>
        <p:spPr>
          <a:xfrm>
            <a:off x="1619913" y="1340663"/>
            <a:ext cx="1293600" cy="445200"/>
          </a:xfrm>
          <a:prstGeom prst="roundRect">
            <a:avLst>
              <a:gd fmla="val 16667" name="adj"/>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647" name="Google Shape;647;g29b694ac2af_4_38"/>
          <p:cNvSpPr txBox="1"/>
          <p:nvPr/>
        </p:nvSpPr>
        <p:spPr>
          <a:xfrm>
            <a:off x="1813525" y="1318313"/>
            <a:ext cx="10602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ko-KR" sz="2000" u="none" cap="none" strike="noStrike">
                <a:solidFill>
                  <a:schemeClr val="lt1"/>
                </a:solidFill>
                <a:highlight>
                  <a:schemeClr val="accent3"/>
                </a:highlight>
                <a:latin typeface="Noto Sans KR"/>
                <a:ea typeface="Noto Sans KR"/>
                <a:cs typeface="Noto Sans KR"/>
                <a:sym typeface="Noto Sans KR"/>
              </a:rPr>
              <a:t>제17조</a:t>
            </a:r>
            <a:endParaRPr b="0" i="0" sz="3200" u="none" cap="none" strike="noStrike">
              <a:solidFill>
                <a:schemeClr val="lt1"/>
              </a:solidFill>
              <a:highlight>
                <a:schemeClr val="accent3"/>
              </a:highlight>
              <a:latin typeface="Noto Sans KR"/>
              <a:ea typeface="Noto Sans KR"/>
              <a:cs typeface="Noto Sans KR"/>
              <a:sym typeface="Noto Sans KR"/>
            </a:endParaRPr>
          </a:p>
        </p:txBody>
      </p:sp>
      <p:sp>
        <p:nvSpPr>
          <p:cNvPr id="648" name="Google Shape;648;g29b694ac2af_4_38"/>
          <p:cNvSpPr/>
          <p:nvPr/>
        </p:nvSpPr>
        <p:spPr>
          <a:xfrm>
            <a:off x="1084275" y="4554500"/>
            <a:ext cx="3692400" cy="16830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649" name="Google Shape;649;g29b694ac2af_4_38"/>
          <p:cNvSpPr txBox="1"/>
          <p:nvPr/>
        </p:nvSpPr>
        <p:spPr>
          <a:xfrm>
            <a:off x="1296075" y="4772575"/>
            <a:ext cx="32688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Noto Sans KR"/>
                <a:ea typeface="Noto Sans KR"/>
                <a:cs typeface="Noto Sans KR"/>
                <a:sym typeface="Noto Sans KR"/>
              </a:rPr>
              <a:t>제1항에 따라 개인정보의 처리 업무를 위탁하는 개인정보처리자(이하 “위탁자”라 한다)는 위탁하는 업무의 내용과 개인정보 처리 업무를 위탁받아 처리하는 자(</a:t>
            </a:r>
            <a:r>
              <a:rPr b="0" i="0" lang="ko-KR" sz="1100" u="none" cap="none" strike="noStrike">
                <a:solidFill>
                  <a:schemeClr val="dk1"/>
                </a:solidFill>
                <a:highlight>
                  <a:srgbClr val="FFFF00"/>
                </a:highlight>
                <a:latin typeface="Noto Sans KR"/>
                <a:ea typeface="Noto Sans KR"/>
                <a:cs typeface="Noto Sans KR"/>
                <a:sym typeface="Noto Sans KR"/>
              </a:rPr>
              <a:t>이하 “수탁자”</a:t>
            </a:r>
            <a:r>
              <a:rPr b="0" i="0" lang="ko-KR" sz="1100" u="none" cap="none" strike="noStrike">
                <a:solidFill>
                  <a:schemeClr val="dk1"/>
                </a:solidFill>
                <a:latin typeface="Noto Sans KR"/>
                <a:ea typeface="Noto Sans KR"/>
                <a:cs typeface="Noto Sans KR"/>
                <a:sym typeface="Noto Sans KR"/>
              </a:rPr>
              <a:t>라 한다)를 정보주체가 언제든지 쉽게 확인할 수 있도록 대통령령으로 정하는 방법에 따라 공개하여야 한다.</a:t>
            </a:r>
            <a:endParaRPr b="0" i="0" sz="1100" u="none" cap="none" strike="noStrike">
              <a:solidFill>
                <a:schemeClr val="dk1"/>
              </a:solidFill>
              <a:latin typeface="Noto Sans KR"/>
              <a:ea typeface="Noto Sans KR"/>
              <a:cs typeface="Noto Sans KR"/>
              <a:sym typeface="Noto Sans KR"/>
            </a:endParaRPr>
          </a:p>
        </p:txBody>
      </p:sp>
      <p:sp>
        <p:nvSpPr>
          <p:cNvPr id="650" name="Google Shape;650;g29b694ac2af_4_38"/>
          <p:cNvSpPr txBox="1"/>
          <p:nvPr/>
        </p:nvSpPr>
        <p:spPr>
          <a:xfrm>
            <a:off x="7400075" y="4646500"/>
            <a:ext cx="3268800" cy="16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ko-KR" sz="1100" u="none" cap="none" strike="noStrike">
                <a:solidFill>
                  <a:schemeClr val="dk1"/>
                </a:solidFill>
                <a:latin typeface="Noto Sans KR"/>
                <a:ea typeface="Noto Sans KR"/>
                <a:cs typeface="Noto Sans KR"/>
                <a:sym typeface="Noto Sans KR"/>
              </a:rPr>
              <a:t>제1항에 따라 개인정보의 처리 업무를 위탁하는 개인정보처리자(이하 “위탁자”라 한다)는 위탁하는 업무의 내용과 개인정보 처리 업무를 위탁받아 처리하는 자(</a:t>
            </a:r>
            <a:r>
              <a:rPr b="0" i="0" lang="ko-KR" sz="1100" u="none" cap="none" strike="noStrike">
                <a:solidFill>
                  <a:schemeClr val="dk1"/>
                </a:solidFill>
                <a:highlight>
                  <a:srgbClr val="FFFF00"/>
                </a:highlight>
                <a:latin typeface="Noto Sans KR"/>
                <a:ea typeface="Noto Sans KR"/>
                <a:cs typeface="Noto Sans KR"/>
                <a:sym typeface="Noto Sans KR"/>
              </a:rPr>
              <a:t>개인정보 처리 업무를 위탁받아 처리하는 자로부터 위탁받은 업무를 다시 위탁받은 제3자를 포함하며, 이하 “수탁자”</a:t>
            </a:r>
            <a:r>
              <a:rPr b="0" i="0" lang="ko-KR" sz="1100" u="none" cap="none" strike="noStrike">
                <a:solidFill>
                  <a:schemeClr val="dk1"/>
                </a:solidFill>
                <a:highlight>
                  <a:srgbClr val="F2F2F2"/>
                </a:highlight>
                <a:latin typeface="Noto Sans KR"/>
                <a:ea typeface="Noto Sans KR"/>
                <a:cs typeface="Noto Sans KR"/>
                <a:sym typeface="Noto Sans KR"/>
              </a:rPr>
              <a:t>라 한다</a:t>
            </a:r>
            <a:r>
              <a:rPr b="0" i="0" lang="ko-KR" sz="1100" u="none" cap="none" strike="noStrike">
                <a:solidFill>
                  <a:schemeClr val="dk1"/>
                </a:solidFill>
                <a:latin typeface="Noto Sans KR"/>
                <a:ea typeface="Noto Sans KR"/>
                <a:cs typeface="Noto Sans KR"/>
                <a:sym typeface="Noto Sans KR"/>
              </a:rPr>
              <a:t>)를 정보주체가 언제든지 쉽게 확인할 수 있도록 대통령령으로 정하는 방법에 따라 공개하여야 한다.</a:t>
            </a:r>
            <a:endParaRPr b="0" i="0" sz="2800" u="none" cap="none" strike="noStrike">
              <a:solidFill>
                <a:schemeClr val="dk1"/>
              </a:solidFill>
              <a:latin typeface="Noto Sans KR"/>
              <a:ea typeface="Noto Sans KR"/>
              <a:cs typeface="Noto Sans KR"/>
              <a:sym typeface="Noto Sans KR"/>
            </a:endParaRPr>
          </a:p>
        </p:txBody>
      </p:sp>
      <p:sp>
        <p:nvSpPr>
          <p:cNvPr id="651" name="Google Shape;651;g29b694ac2af_4_38"/>
          <p:cNvSpPr/>
          <p:nvPr/>
        </p:nvSpPr>
        <p:spPr>
          <a:xfrm>
            <a:off x="5388450" y="4874975"/>
            <a:ext cx="1231500" cy="10680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652" name="Google Shape;652;g29b694ac2af_4_38"/>
          <p:cNvSpPr/>
          <p:nvPr/>
        </p:nvSpPr>
        <p:spPr>
          <a:xfrm>
            <a:off x="1084275" y="4140875"/>
            <a:ext cx="1578000" cy="4143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653" name="Google Shape;653;g29b694ac2af_4_38"/>
          <p:cNvSpPr txBox="1"/>
          <p:nvPr/>
        </p:nvSpPr>
        <p:spPr>
          <a:xfrm>
            <a:off x="1140275" y="4166150"/>
            <a:ext cx="1463700" cy="36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Noto Sans KR"/>
                <a:ea typeface="Noto Sans KR"/>
                <a:cs typeface="Noto Sans KR"/>
                <a:sym typeface="Noto Sans KR"/>
              </a:rPr>
              <a:t>제26조제2항</a:t>
            </a:r>
            <a:endParaRPr b="0" i="0" sz="1300" u="none" cap="none" strike="noStrike">
              <a:solidFill>
                <a:schemeClr val="dk1"/>
              </a:solidFill>
              <a:latin typeface="Noto Sans KR"/>
              <a:ea typeface="Noto Sans KR"/>
              <a:cs typeface="Noto Sans KR"/>
              <a:sym typeface="Noto Sans KR"/>
            </a:endParaRPr>
          </a:p>
        </p:txBody>
      </p:sp>
      <p:sp>
        <p:nvSpPr>
          <p:cNvPr id="654" name="Google Shape;654;g29b694ac2af_4_38"/>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6.1 신용정보법 17조</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655" name="Google Shape;655;g29b694ac2af_4_38"/>
          <p:cNvSpPr/>
          <p:nvPr/>
        </p:nvSpPr>
        <p:spPr>
          <a:xfrm>
            <a:off x="7231725" y="4166150"/>
            <a:ext cx="1657500" cy="4143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656" name="Google Shape;656;g29b694ac2af_4_38"/>
          <p:cNvSpPr txBox="1"/>
          <p:nvPr/>
        </p:nvSpPr>
        <p:spPr>
          <a:xfrm>
            <a:off x="7287725" y="4191425"/>
            <a:ext cx="1540800" cy="36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Noto Sans KR"/>
                <a:ea typeface="Noto Sans KR"/>
                <a:cs typeface="Noto Sans KR"/>
                <a:sym typeface="Noto Sans KR"/>
              </a:rPr>
              <a:t>제26조제2항(개정)</a:t>
            </a:r>
            <a:endParaRPr b="0" i="0" sz="1300" u="none" cap="none" strike="noStrike">
              <a:solidFill>
                <a:schemeClr val="dk1"/>
              </a:solidFill>
              <a:latin typeface="Noto Sans KR"/>
              <a:ea typeface="Noto Sans KR"/>
              <a:cs typeface="Noto Sans KR"/>
              <a:sym typeface="Noto Sans KR"/>
            </a:endParaRPr>
          </a:p>
        </p:txBody>
      </p:sp>
      <p:sp>
        <p:nvSpPr>
          <p:cNvPr id="657" name="Google Shape;657;g29b694ac2af_4_38"/>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9b694ac2af_3_10"/>
          <p:cNvSpPr/>
          <p:nvPr/>
        </p:nvSpPr>
        <p:spPr>
          <a:xfrm>
            <a:off x="5995213" y="1275275"/>
            <a:ext cx="2656800" cy="1479300"/>
          </a:xfrm>
          <a:prstGeom prst="rightArrow">
            <a:avLst>
              <a:gd fmla="val 50000" name="adj1"/>
              <a:gd fmla="val 104064"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29b694ac2af_3_10"/>
          <p:cNvSpPr/>
          <p:nvPr/>
        </p:nvSpPr>
        <p:spPr>
          <a:xfrm>
            <a:off x="4029450" y="848800"/>
            <a:ext cx="338700" cy="1364700"/>
          </a:xfrm>
          <a:prstGeom prst="upArrow">
            <a:avLst>
              <a:gd fmla="val 50000" name="adj1"/>
              <a:gd fmla="val 98849" name="adj2"/>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29b694ac2af_3_10"/>
          <p:cNvSpPr/>
          <p:nvPr/>
        </p:nvSpPr>
        <p:spPr>
          <a:xfrm>
            <a:off x="1851750" y="997775"/>
            <a:ext cx="2417400" cy="2338200"/>
          </a:xfrm>
          <a:prstGeom prst="ellipse">
            <a:avLst/>
          </a:prstGeom>
          <a:solidFill>
            <a:schemeClr val="lt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29b694ac2af_3_10"/>
          <p:cNvSpPr/>
          <p:nvPr/>
        </p:nvSpPr>
        <p:spPr>
          <a:xfrm>
            <a:off x="6930751" y="126880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666" name="Google Shape;666;g29b694ac2af_3_10"/>
          <p:cNvSpPr txBox="1"/>
          <p:nvPr/>
        </p:nvSpPr>
        <p:spPr>
          <a:xfrm>
            <a:off x="-9694602" y="7116485"/>
            <a:ext cx="1656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3F3F3F"/>
                </a:solidFill>
                <a:latin typeface="Arial"/>
                <a:ea typeface="Arial"/>
                <a:cs typeface="Arial"/>
                <a:sym typeface="Arial"/>
              </a:rPr>
              <a:t>소제목을 입력하세요</a:t>
            </a:r>
            <a:endParaRPr b="0" i="0" sz="1400" u="none" cap="none" strike="noStrike">
              <a:solidFill>
                <a:srgbClr val="000000"/>
              </a:solidFill>
              <a:latin typeface="Arial"/>
              <a:ea typeface="Arial"/>
              <a:cs typeface="Arial"/>
              <a:sym typeface="Arial"/>
            </a:endParaRPr>
          </a:p>
        </p:txBody>
      </p:sp>
      <p:sp>
        <p:nvSpPr>
          <p:cNvPr id="667" name="Google Shape;667;g29b694ac2af_3_10"/>
          <p:cNvSpPr/>
          <p:nvPr/>
        </p:nvSpPr>
        <p:spPr>
          <a:xfrm>
            <a:off x="7351263" y="166180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668" name="Google Shape;668;g29b694ac2af_3_10"/>
          <p:cNvSpPr/>
          <p:nvPr/>
        </p:nvSpPr>
        <p:spPr>
          <a:xfrm>
            <a:off x="2777500" y="3972213"/>
            <a:ext cx="8891100" cy="19464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29b694ac2af_3_10"/>
          <p:cNvSpPr/>
          <p:nvPr/>
        </p:nvSpPr>
        <p:spPr>
          <a:xfrm>
            <a:off x="7849113" y="1804250"/>
            <a:ext cx="2135716" cy="3297633"/>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670" name="Google Shape;670;g29b694ac2af_3_10"/>
          <p:cNvSpPr txBox="1"/>
          <p:nvPr/>
        </p:nvSpPr>
        <p:spPr>
          <a:xfrm>
            <a:off x="4312000" y="4223060"/>
            <a:ext cx="6937500" cy="153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highlight>
                  <a:srgbClr val="D0E0E3"/>
                </a:highlight>
                <a:latin typeface="Noto Sans KR"/>
                <a:ea typeface="Noto Sans KR"/>
                <a:cs typeface="Noto Sans KR"/>
                <a:sym typeface="Noto Sans KR"/>
              </a:rPr>
              <a:t>① 업무를 목적으로 이동형 영상정보처리기기를 운영하려는 자는 다음 각 </a:t>
            </a:r>
            <a:endParaRPr b="0" i="0" sz="1600" u="none" cap="none" strike="noStrike">
              <a:solidFill>
                <a:schemeClr val="dk1"/>
              </a:solidFill>
              <a:highlight>
                <a:srgbClr val="D0E0E3"/>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highlight>
                  <a:srgbClr val="D0E0E3"/>
                </a:highlight>
                <a:latin typeface="Noto Sans KR"/>
                <a:ea typeface="Noto Sans KR"/>
                <a:cs typeface="Noto Sans KR"/>
                <a:sym typeface="Noto Sans KR"/>
              </a:rPr>
              <a:t>     호의 경우를 제외하고는 </a:t>
            </a:r>
            <a:r>
              <a:rPr b="1" i="0" lang="ko-KR" sz="1600" u="none" cap="none" strike="noStrike">
                <a:solidFill>
                  <a:schemeClr val="dk1"/>
                </a:solidFill>
                <a:highlight>
                  <a:srgbClr val="D0E0E3"/>
                </a:highlight>
                <a:latin typeface="Noto Sans KR"/>
                <a:ea typeface="Noto Sans KR"/>
                <a:cs typeface="Noto Sans KR"/>
                <a:sym typeface="Noto Sans KR"/>
              </a:rPr>
              <a:t>공개된 장소에서 이동형 영상정보처리기기로 </a:t>
            </a:r>
            <a:endParaRPr b="1" i="0" sz="1600" u="none" cap="none" strike="noStrike">
              <a:solidFill>
                <a:schemeClr val="dk1"/>
              </a:solidFill>
              <a:highlight>
                <a:srgbClr val="D0E0E3"/>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chemeClr val="dk1"/>
                </a:solidFill>
                <a:highlight>
                  <a:srgbClr val="D0E0E3"/>
                </a:highlight>
                <a:latin typeface="Noto Sans KR"/>
                <a:ea typeface="Noto Sans KR"/>
                <a:cs typeface="Noto Sans KR"/>
                <a:sym typeface="Noto Sans KR"/>
              </a:rPr>
              <a:t>     사람 또는 그 사람과 관련된 사물의 영상</a:t>
            </a:r>
            <a:r>
              <a:rPr b="0" i="0" lang="ko-KR" sz="1600" u="none" cap="none" strike="noStrike">
                <a:solidFill>
                  <a:schemeClr val="dk1"/>
                </a:solidFill>
                <a:highlight>
                  <a:srgbClr val="D0E0E3"/>
                </a:highlight>
                <a:latin typeface="Noto Sans KR"/>
                <a:ea typeface="Noto Sans KR"/>
                <a:cs typeface="Noto Sans KR"/>
                <a:sym typeface="Noto Sans KR"/>
              </a:rPr>
              <a:t>(개인정보에 해당하는 경우로   </a:t>
            </a:r>
            <a:endParaRPr b="0" i="0" sz="1600" u="none" cap="none" strike="noStrike">
              <a:solidFill>
                <a:schemeClr val="dk1"/>
              </a:solidFill>
              <a:highlight>
                <a:srgbClr val="D0E0E3"/>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highlight>
                  <a:srgbClr val="D0E0E3"/>
                </a:highlight>
                <a:latin typeface="Noto Sans KR"/>
                <a:ea typeface="Noto Sans KR"/>
                <a:cs typeface="Noto Sans KR"/>
                <a:sym typeface="Noto Sans KR"/>
              </a:rPr>
              <a:t>     한정한다. 이하 같다)을 촬영하여서는 아니 된다.</a:t>
            </a:r>
            <a:endParaRPr b="0" i="0" sz="5000" u="none" cap="none" strike="noStrike">
              <a:solidFill>
                <a:schemeClr val="dk1"/>
              </a:solidFill>
              <a:highlight>
                <a:srgbClr val="D0E0E3"/>
              </a:highlight>
              <a:latin typeface="Noto Sans KR"/>
              <a:ea typeface="Noto Sans KR"/>
              <a:cs typeface="Noto Sans KR"/>
              <a:sym typeface="Noto Sans KR"/>
            </a:endParaRPr>
          </a:p>
        </p:txBody>
      </p:sp>
      <p:sp>
        <p:nvSpPr>
          <p:cNvPr id="671" name="Google Shape;671;g29b694ac2af_3_10"/>
          <p:cNvSpPr/>
          <p:nvPr/>
        </p:nvSpPr>
        <p:spPr>
          <a:xfrm rot="5400000">
            <a:off x="1503100" y="3807699"/>
            <a:ext cx="2626500" cy="23649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672" name="Google Shape;672;g29b694ac2af_3_10"/>
          <p:cNvCxnSpPr/>
          <p:nvPr/>
        </p:nvCxnSpPr>
        <p:spPr>
          <a:xfrm>
            <a:off x="1479400" y="4312796"/>
            <a:ext cx="4800" cy="1479300"/>
          </a:xfrm>
          <a:prstGeom prst="straightConnector1">
            <a:avLst/>
          </a:prstGeom>
          <a:noFill/>
          <a:ln cap="flat" cmpd="sng" w="38100">
            <a:solidFill>
              <a:schemeClr val="accent2"/>
            </a:solidFill>
            <a:prstDash val="solid"/>
            <a:round/>
            <a:headEnd len="sm" w="sm" type="none"/>
            <a:tailEnd len="sm" w="sm" type="none"/>
          </a:ln>
        </p:spPr>
      </p:cxnSp>
      <p:cxnSp>
        <p:nvCxnSpPr>
          <p:cNvPr id="673" name="Google Shape;673;g29b694ac2af_3_10"/>
          <p:cNvCxnSpPr/>
          <p:nvPr/>
        </p:nvCxnSpPr>
        <p:spPr>
          <a:xfrm>
            <a:off x="1483900" y="5766275"/>
            <a:ext cx="1293600" cy="678600"/>
          </a:xfrm>
          <a:prstGeom prst="straightConnector1">
            <a:avLst/>
          </a:prstGeom>
          <a:noFill/>
          <a:ln cap="flat" cmpd="sng" w="38100">
            <a:solidFill>
              <a:schemeClr val="accent2"/>
            </a:solidFill>
            <a:prstDash val="solid"/>
            <a:round/>
            <a:headEnd len="sm" w="sm" type="none"/>
            <a:tailEnd len="sm" w="sm" type="none"/>
          </a:ln>
        </p:spPr>
      </p:cxnSp>
      <p:cxnSp>
        <p:nvCxnSpPr>
          <p:cNvPr id="674" name="Google Shape;674;g29b694ac2af_3_10"/>
          <p:cNvCxnSpPr/>
          <p:nvPr/>
        </p:nvCxnSpPr>
        <p:spPr>
          <a:xfrm flipH="1">
            <a:off x="2777350" y="5819601"/>
            <a:ext cx="1363800" cy="625500"/>
          </a:xfrm>
          <a:prstGeom prst="straightConnector1">
            <a:avLst/>
          </a:prstGeom>
          <a:noFill/>
          <a:ln cap="flat" cmpd="sng" w="38100">
            <a:solidFill>
              <a:schemeClr val="accent2"/>
            </a:solidFill>
            <a:prstDash val="solid"/>
            <a:round/>
            <a:headEnd len="sm" w="sm" type="none"/>
            <a:tailEnd len="sm" w="sm" type="none"/>
          </a:ln>
        </p:spPr>
      </p:cxnSp>
      <p:cxnSp>
        <p:nvCxnSpPr>
          <p:cNvPr id="675" name="Google Shape;675;g29b694ac2af_3_10"/>
          <p:cNvCxnSpPr/>
          <p:nvPr/>
        </p:nvCxnSpPr>
        <p:spPr>
          <a:xfrm flipH="1">
            <a:off x="4148500" y="4285629"/>
            <a:ext cx="13800" cy="1534200"/>
          </a:xfrm>
          <a:prstGeom prst="straightConnector1">
            <a:avLst/>
          </a:prstGeom>
          <a:noFill/>
          <a:ln cap="flat" cmpd="sng" w="38100">
            <a:solidFill>
              <a:schemeClr val="accent2"/>
            </a:solidFill>
            <a:prstDash val="solid"/>
            <a:round/>
            <a:headEnd len="sm" w="sm" type="none"/>
            <a:tailEnd len="sm" w="sm" type="none"/>
          </a:ln>
        </p:spPr>
      </p:cxnSp>
      <p:sp>
        <p:nvSpPr>
          <p:cNvPr id="676" name="Google Shape;676;g29b694ac2af_3_10"/>
          <p:cNvSpPr txBox="1"/>
          <p:nvPr/>
        </p:nvSpPr>
        <p:spPr>
          <a:xfrm>
            <a:off x="1288600" y="4730084"/>
            <a:ext cx="3055500" cy="79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ko-KR" sz="2100" u="none" cap="none" strike="noStrike">
                <a:solidFill>
                  <a:schemeClr val="lt1"/>
                </a:solidFill>
                <a:highlight>
                  <a:schemeClr val="accent2"/>
                </a:highlight>
                <a:latin typeface="Noto Sans KR"/>
                <a:ea typeface="Noto Sans KR"/>
                <a:cs typeface="Noto Sans KR"/>
                <a:sym typeface="Noto Sans KR"/>
              </a:rPr>
              <a:t>이동형 영상정보처리기기의</a:t>
            </a:r>
            <a:endParaRPr b="1" i="0" sz="2100" u="none" cap="none" strike="noStrike">
              <a:solidFill>
                <a:schemeClr val="lt1"/>
              </a:solidFill>
              <a:highlight>
                <a:schemeClr val="accent2"/>
              </a:highlight>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2100"/>
              <a:buFont typeface="Arial"/>
              <a:buNone/>
            </a:pPr>
            <a:r>
              <a:rPr b="1" i="0" lang="ko-KR" sz="2100" u="none" cap="none" strike="noStrike">
                <a:solidFill>
                  <a:schemeClr val="lt1"/>
                </a:solidFill>
                <a:highlight>
                  <a:schemeClr val="accent2"/>
                </a:highlight>
                <a:latin typeface="Noto Sans KR"/>
                <a:ea typeface="Noto Sans KR"/>
                <a:cs typeface="Noto Sans KR"/>
                <a:sym typeface="Noto Sans KR"/>
              </a:rPr>
              <a:t>운영 제한</a:t>
            </a:r>
            <a:endParaRPr b="1" i="0" sz="2100" u="none" cap="none" strike="noStrike">
              <a:solidFill>
                <a:schemeClr val="lt1"/>
              </a:solidFill>
              <a:highlight>
                <a:schemeClr val="accent2"/>
              </a:highlight>
              <a:latin typeface="Noto Sans KR"/>
              <a:ea typeface="Noto Sans KR"/>
              <a:cs typeface="Noto Sans KR"/>
              <a:sym typeface="Noto Sans KR"/>
            </a:endParaRPr>
          </a:p>
        </p:txBody>
      </p:sp>
      <p:sp>
        <p:nvSpPr>
          <p:cNvPr id="677" name="Google Shape;677;g29b694ac2af_3_10"/>
          <p:cNvSpPr/>
          <p:nvPr/>
        </p:nvSpPr>
        <p:spPr>
          <a:xfrm>
            <a:off x="2169550" y="4166710"/>
            <a:ext cx="1293600" cy="426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29b694ac2af_3_10"/>
          <p:cNvSpPr txBox="1"/>
          <p:nvPr/>
        </p:nvSpPr>
        <p:spPr>
          <a:xfrm>
            <a:off x="2129800" y="4145293"/>
            <a:ext cx="1373100" cy="50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ko-KR" sz="2000" u="none" cap="none" strike="noStrike">
                <a:solidFill>
                  <a:schemeClr val="lt1"/>
                </a:solidFill>
                <a:highlight>
                  <a:schemeClr val="accent2"/>
                </a:highlight>
                <a:latin typeface="Noto Sans KR"/>
                <a:ea typeface="Noto Sans KR"/>
                <a:cs typeface="Noto Sans KR"/>
                <a:sym typeface="Noto Sans KR"/>
              </a:rPr>
              <a:t>제25조의2</a:t>
            </a:r>
            <a:endParaRPr b="0" i="0" sz="3200" u="none" cap="none" strike="noStrike">
              <a:solidFill>
                <a:schemeClr val="lt1"/>
              </a:solidFill>
              <a:highlight>
                <a:schemeClr val="accent2"/>
              </a:highlight>
              <a:latin typeface="Noto Sans KR"/>
              <a:ea typeface="Noto Sans KR"/>
              <a:cs typeface="Noto Sans KR"/>
              <a:sym typeface="Noto Sans KR"/>
            </a:endParaRPr>
          </a:p>
        </p:txBody>
      </p:sp>
      <p:pic>
        <p:nvPicPr>
          <p:cNvPr id="679" name="Google Shape;679;g29b694ac2af_3_10"/>
          <p:cNvPicPr preferRelativeResize="0"/>
          <p:nvPr/>
        </p:nvPicPr>
        <p:blipFill rotWithShape="1">
          <a:blip r:embed="rId3">
            <a:alphaModFix/>
          </a:blip>
          <a:srcRect b="0" l="0" r="0" t="0"/>
          <a:stretch/>
        </p:blipFill>
        <p:spPr>
          <a:xfrm>
            <a:off x="2756500" y="2398005"/>
            <a:ext cx="607925" cy="743200"/>
          </a:xfrm>
          <a:prstGeom prst="rect">
            <a:avLst/>
          </a:prstGeom>
          <a:noFill/>
          <a:ln>
            <a:noFill/>
          </a:ln>
        </p:spPr>
      </p:pic>
      <p:pic>
        <p:nvPicPr>
          <p:cNvPr id="680" name="Google Shape;680;g29b694ac2af_3_10"/>
          <p:cNvPicPr preferRelativeResize="0"/>
          <p:nvPr/>
        </p:nvPicPr>
        <p:blipFill rotWithShape="1">
          <a:blip r:embed="rId4">
            <a:alphaModFix/>
          </a:blip>
          <a:srcRect b="0" l="0" r="0" t="0"/>
          <a:stretch/>
        </p:blipFill>
        <p:spPr>
          <a:xfrm>
            <a:off x="2198200" y="1608238"/>
            <a:ext cx="607925" cy="531934"/>
          </a:xfrm>
          <a:prstGeom prst="rect">
            <a:avLst/>
          </a:prstGeom>
          <a:noFill/>
          <a:ln>
            <a:noFill/>
          </a:ln>
        </p:spPr>
      </p:pic>
      <p:pic>
        <p:nvPicPr>
          <p:cNvPr id="681" name="Google Shape;681;g29b694ac2af_3_10"/>
          <p:cNvPicPr preferRelativeResize="0"/>
          <p:nvPr/>
        </p:nvPicPr>
        <p:blipFill rotWithShape="1">
          <a:blip r:embed="rId5">
            <a:alphaModFix/>
          </a:blip>
          <a:srcRect b="0" l="0" r="0" t="0"/>
          <a:stretch/>
        </p:blipFill>
        <p:spPr>
          <a:xfrm>
            <a:off x="3278538" y="1534888"/>
            <a:ext cx="723653" cy="678600"/>
          </a:xfrm>
          <a:prstGeom prst="rect">
            <a:avLst/>
          </a:prstGeom>
          <a:noFill/>
          <a:ln>
            <a:noFill/>
          </a:ln>
        </p:spPr>
      </p:pic>
      <p:pic>
        <p:nvPicPr>
          <p:cNvPr id="682" name="Google Shape;682;g29b694ac2af_3_10"/>
          <p:cNvPicPr preferRelativeResize="0"/>
          <p:nvPr/>
        </p:nvPicPr>
        <p:blipFill rotWithShape="1">
          <a:blip r:embed="rId6">
            <a:alphaModFix/>
          </a:blip>
          <a:srcRect b="0" l="0" r="0" t="0"/>
          <a:stretch/>
        </p:blipFill>
        <p:spPr>
          <a:xfrm>
            <a:off x="5345313" y="1459500"/>
            <a:ext cx="1293600" cy="1110808"/>
          </a:xfrm>
          <a:prstGeom prst="rect">
            <a:avLst/>
          </a:prstGeom>
          <a:noFill/>
          <a:ln>
            <a:noFill/>
          </a:ln>
        </p:spPr>
      </p:pic>
      <p:pic>
        <p:nvPicPr>
          <p:cNvPr id="683" name="Google Shape;683;g29b694ac2af_3_10"/>
          <p:cNvPicPr preferRelativeResize="0"/>
          <p:nvPr/>
        </p:nvPicPr>
        <p:blipFill rotWithShape="1">
          <a:blip r:embed="rId7">
            <a:alphaModFix/>
          </a:blip>
          <a:srcRect b="0" l="0" r="0" t="0"/>
          <a:stretch/>
        </p:blipFill>
        <p:spPr>
          <a:xfrm>
            <a:off x="7990312" y="1411663"/>
            <a:ext cx="1186554" cy="1206500"/>
          </a:xfrm>
          <a:prstGeom prst="rect">
            <a:avLst/>
          </a:prstGeom>
          <a:noFill/>
          <a:ln>
            <a:noFill/>
          </a:ln>
        </p:spPr>
      </p:pic>
      <p:sp>
        <p:nvSpPr>
          <p:cNvPr id="684" name="Google Shape;684;g29b694ac2af_3_10"/>
          <p:cNvSpPr txBox="1"/>
          <p:nvPr/>
        </p:nvSpPr>
        <p:spPr>
          <a:xfrm>
            <a:off x="4269163" y="689975"/>
            <a:ext cx="9063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E06666"/>
                </a:solidFill>
                <a:latin typeface="Noto Sans KR"/>
                <a:ea typeface="Noto Sans KR"/>
                <a:cs typeface="Noto Sans KR"/>
                <a:sym typeface="Noto Sans KR"/>
              </a:rPr>
              <a:t>사용량 증가</a:t>
            </a:r>
            <a:endParaRPr b="1" i="0" sz="700" u="none" cap="none" strike="noStrike">
              <a:solidFill>
                <a:srgbClr val="E06666"/>
              </a:solidFill>
              <a:latin typeface="Noto Sans KR"/>
              <a:ea typeface="Noto Sans KR"/>
              <a:cs typeface="Noto Sans KR"/>
              <a:sym typeface="Noto Sans KR"/>
            </a:endParaRPr>
          </a:p>
        </p:txBody>
      </p:sp>
      <p:sp>
        <p:nvSpPr>
          <p:cNvPr id="685" name="Google Shape;685;g29b694ac2af_3_10"/>
          <p:cNvSpPr txBox="1"/>
          <p:nvPr/>
        </p:nvSpPr>
        <p:spPr>
          <a:xfrm>
            <a:off x="5033163" y="2618175"/>
            <a:ext cx="1917900" cy="50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Noto Sans KR"/>
                <a:ea typeface="Noto Sans KR"/>
                <a:cs typeface="Noto Sans KR"/>
                <a:sym typeface="Noto Sans KR"/>
              </a:rPr>
              <a:t>이동형 기기 운영 기준 및 법적 근거 마련</a:t>
            </a:r>
            <a:endParaRPr b="1" i="0" sz="1100" u="none" cap="none" strike="noStrike">
              <a:solidFill>
                <a:schemeClr val="dk1"/>
              </a:solidFill>
              <a:latin typeface="Noto Sans KR"/>
              <a:ea typeface="Noto Sans KR"/>
              <a:cs typeface="Noto Sans KR"/>
              <a:sym typeface="Noto Sans KR"/>
            </a:endParaRPr>
          </a:p>
        </p:txBody>
      </p:sp>
      <p:sp>
        <p:nvSpPr>
          <p:cNvPr id="686" name="Google Shape;686;g29b694ac2af_3_10"/>
          <p:cNvSpPr txBox="1"/>
          <p:nvPr/>
        </p:nvSpPr>
        <p:spPr>
          <a:xfrm>
            <a:off x="7351263" y="2618175"/>
            <a:ext cx="2417400" cy="67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Noto Sans KR"/>
                <a:ea typeface="Noto Sans KR"/>
                <a:cs typeface="Noto Sans KR"/>
                <a:sym typeface="Noto Sans KR"/>
              </a:rPr>
              <a:t>고정형 영상정보처리기기 설치 </a:t>
            </a:r>
            <a:endParaRPr b="1" i="0" sz="1100" u="none" cap="none" strike="noStrike">
              <a:solidFill>
                <a:schemeClr val="dk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Noto Sans KR"/>
                <a:ea typeface="Noto Sans KR"/>
                <a:cs typeface="Noto Sans KR"/>
                <a:sym typeface="Noto Sans KR"/>
              </a:rPr>
              <a:t>예외 규정의 추가</a:t>
            </a:r>
            <a:endParaRPr b="1" i="0" sz="1100" u="none" cap="none" strike="noStrike">
              <a:solidFill>
                <a:schemeClr val="dk1"/>
              </a:solidFill>
              <a:latin typeface="Noto Sans KR"/>
              <a:ea typeface="Noto Sans KR"/>
              <a:cs typeface="Noto Sans KR"/>
              <a:sym typeface="Noto Sans KR"/>
            </a:endParaRPr>
          </a:p>
        </p:txBody>
      </p:sp>
      <p:sp>
        <p:nvSpPr>
          <p:cNvPr id="687" name="Google Shape;687;g29b694ac2af_3_10"/>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7. 이동형 영상정보처리기기 운영 기준 신설 및 강화</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688" name="Google Shape;688;g29b694ac2af_3_10"/>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26181f05ee0_1_71"/>
          <p:cNvSpPr/>
          <p:nvPr/>
        </p:nvSpPr>
        <p:spPr>
          <a:xfrm>
            <a:off x="6464976" y="176620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694" name="Google Shape;694;g26181f05ee0_1_71"/>
          <p:cNvSpPr/>
          <p:nvPr/>
        </p:nvSpPr>
        <p:spPr>
          <a:xfrm>
            <a:off x="1828688" y="2205825"/>
            <a:ext cx="1752900" cy="1697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Noto Sans KR"/>
                <a:ea typeface="Noto Sans KR"/>
                <a:cs typeface="Noto Sans KR"/>
                <a:sym typeface="Noto Sans KR"/>
              </a:rPr>
              <a:t>주요 개정내용</a:t>
            </a:r>
            <a:endParaRPr b="1" i="0" sz="2000" u="none" cap="none" strike="noStrike">
              <a:solidFill>
                <a:srgbClr val="000000"/>
              </a:solidFill>
              <a:latin typeface="Noto Sans KR"/>
              <a:ea typeface="Noto Sans KR"/>
              <a:cs typeface="Noto Sans KR"/>
              <a:sym typeface="Noto Sans KR"/>
            </a:endParaRPr>
          </a:p>
        </p:txBody>
      </p:sp>
      <p:sp>
        <p:nvSpPr>
          <p:cNvPr id="695" name="Google Shape;695;g26181f05ee0_1_71"/>
          <p:cNvSpPr/>
          <p:nvPr/>
        </p:nvSpPr>
        <p:spPr>
          <a:xfrm>
            <a:off x="4631238" y="220165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업무를 목적으로 이동형 영상정보처리기기 운영 시 </a:t>
            </a:r>
            <a:r>
              <a:rPr b="1" i="0" lang="ko-KR" sz="1400" u="none" cap="none" strike="noStrike">
                <a:solidFill>
                  <a:srgbClr val="000000"/>
                </a:solidFill>
                <a:latin typeface="Noto Sans KR"/>
                <a:ea typeface="Noto Sans KR"/>
                <a:cs typeface="Noto Sans KR"/>
                <a:sym typeface="Noto Sans KR"/>
              </a:rPr>
              <a:t>Opt-In의 기조</a:t>
            </a:r>
            <a:endParaRPr b="1" i="0" sz="1400" u="none" cap="none" strike="noStrike">
              <a:solidFill>
                <a:srgbClr val="000000"/>
              </a:solidFill>
              <a:latin typeface="Noto Sans KR"/>
              <a:ea typeface="Noto Sans KR"/>
              <a:cs typeface="Noto Sans KR"/>
              <a:sym typeface="Noto Sans KR"/>
            </a:endParaRPr>
          </a:p>
        </p:txBody>
      </p:sp>
      <p:sp>
        <p:nvSpPr>
          <p:cNvPr id="696" name="Google Shape;696;g26181f05ee0_1_71"/>
          <p:cNvSpPr/>
          <p:nvPr/>
        </p:nvSpPr>
        <p:spPr>
          <a:xfrm>
            <a:off x="4631238" y="338390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촬영된 영상정보를 저장하지 않을 경우 공개된 장소에 고정형 영상정보처리기기 설치∙운영 가능 </a:t>
            </a:r>
            <a:endParaRPr b="0" i="0" sz="1400" u="none" cap="none" strike="noStrike">
              <a:solidFill>
                <a:srgbClr val="000000"/>
              </a:solidFill>
              <a:latin typeface="Noto Sans KR"/>
              <a:ea typeface="Noto Sans KR"/>
              <a:cs typeface="Noto Sans KR"/>
              <a:sym typeface="Noto Sans KR"/>
            </a:endParaRPr>
          </a:p>
        </p:txBody>
      </p:sp>
      <p:sp>
        <p:nvSpPr>
          <p:cNvPr id="697" name="Google Shape;697;g26181f05ee0_1_71"/>
          <p:cNvSpPr/>
          <p:nvPr/>
        </p:nvSpPr>
        <p:spPr>
          <a:xfrm>
            <a:off x="4631238" y="2792775"/>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이를 위해 이동형 영상정보처리기기에 대한 표시방법(불빛, 소리, 안내판) 등 </a:t>
            </a:r>
            <a:r>
              <a:rPr b="1" i="0" lang="ko-KR" sz="1400" u="none" cap="none" strike="noStrike">
                <a:solidFill>
                  <a:srgbClr val="000000"/>
                </a:solidFill>
                <a:latin typeface="Noto Sans KR"/>
                <a:ea typeface="Noto Sans KR"/>
                <a:cs typeface="Noto Sans KR"/>
                <a:sym typeface="Noto Sans KR"/>
              </a:rPr>
              <a:t>촬영 사실을 표시하도록 규정</a:t>
            </a:r>
            <a:endParaRPr b="1" i="0" sz="1400" u="none" cap="none" strike="noStrike">
              <a:solidFill>
                <a:srgbClr val="000000"/>
              </a:solidFill>
              <a:latin typeface="Noto Sans KR"/>
              <a:ea typeface="Noto Sans KR"/>
              <a:cs typeface="Noto Sans KR"/>
              <a:sym typeface="Noto Sans KR"/>
            </a:endParaRPr>
          </a:p>
        </p:txBody>
      </p:sp>
      <p:sp>
        <p:nvSpPr>
          <p:cNvPr id="698" name="Google Shape;698;g26181f05ee0_1_71"/>
          <p:cNvSpPr/>
          <p:nvPr/>
        </p:nvSpPr>
        <p:spPr>
          <a:xfrm>
            <a:off x="1828688" y="1165225"/>
            <a:ext cx="5493900" cy="523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Noto Sans KR"/>
                <a:ea typeface="Noto Sans KR"/>
                <a:cs typeface="Noto Sans KR"/>
                <a:sym typeface="Noto Sans KR"/>
              </a:rPr>
              <a:t>영상정보처리기기의 설치 및 운영 제한 조항 개정 및 신설</a:t>
            </a:r>
            <a:endParaRPr b="1" i="0" sz="1600" u="none" cap="none" strike="noStrike">
              <a:solidFill>
                <a:srgbClr val="000000"/>
              </a:solidFill>
              <a:latin typeface="Noto Sans KR"/>
              <a:ea typeface="Noto Sans KR"/>
              <a:cs typeface="Noto Sans KR"/>
              <a:sym typeface="Noto Sans KR"/>
            </a:endParaRPr>
          </a:p>
        </p:txBody>
      </p:sp>
      <p:cxnSp>
        <p:nvCxnSpPr>
          <p:cNvPr id="699" name="Google Shape;699;g26181f05ee0_1_71"/>
          <p:cNvCxnSpPr>
            <a:stCxn id="694" idx="3"/>
            <a:endCxn id="697" idx="1"/>
          </p:cNvCxnSpPr>
          <p:nvPr/>
        </p:nvCxnSpPr>
        <p:spPr>
          <a:xfrm>
            <a:off x="3581588" y="3054375"/>
            <a:ext cx="1049700" cy="0"/>
          </a:xfrm>
          <a:prstGeom prst="straightConnector1">
            <a:avLst/>
          </a:prstGeom>
          <a:noFill/>
          <a:ln cap="flat" cmpd="sng" w="9525">
            <a:solidFill>
              <a:schemeClr val="dk2"/>
            </a:solidFill>
            <a:prstDash val="solid"/>
            <a:round/>
            <a:headEnd len="sm" w="sm" type="none"/>
            <a:tailEnd len="sm" w="sm" type="none"/>
          </a:ln>
        </p:spPr>
      </p:cxnSp>
      <p:cxnSp>
        <p:nvCxnSpPr>
          <p:cNvPr id="700" name="Google Shape;700;g26181f05ee0_1_71"/>
          <p:cNvCxnSpPr>
            <a:endCxn id="695" idx="1"/>
          </p:cNvCxnSpPr>
          <p:nvPr/>
        </p:nvCxnSpPr>
        <p:spPr>
          <a:xfrm flipH="1" rot="10800000">
            <a:off x="3581538" y="2463250"/>
            <a:ext cx="1049700" cy="591000"/>
          </a:xfrm>
          <a:prstGeom prst="bentConnector3">
            <a:avLst>
              <a:gd fmla="val 50000" name="adj1"/>
            </a:avLst>
          </a:prstGeom>
          <a:solidFill>
            <a:schemeClr val="lt2"/>
          </a:solidFill>
          <a:ln cap="flat" cmpd="sng" w="9525">
            <a:solidFill>
              <a:schemeClr val="dk2"/>
            </a:solidFill>
            <a:prstDash val="solid"/>
            <a:round/>
            <a:headEnd len="sm" w="sm" type="none"/>
            <a:tailEnd len="sm" w="sm" type="none"/>
          </a:ln>
        </p:spPr>
      </p:cxnSp>
      <p:cxnSp>
        <p:nvCxnSpPr>
          <p:cNvPr id="701" name="Google Shape;701;g26181f05ee0_1_71"/>
          <p:cNvCxnSpPr>
            <a:endCxn id="696" idx="1"/>
          </p:cNvCxnSpPr>
          <p:nvPr/>
        </p:nvCxnSpPr>
        <p:spPr>
          <a:xfrm>
            <a:off x="3581538" y="3054500"/>
            <a:ext cx="1049700" cy="591000"/>
          </a:xfrm>
          <a:prstGeom prst="bentConnector3">
            <a:avLst>
              <a:gd fmla="val 50000" name="adj1"/>
            </a:avLst>
          </a:prstGeom>
          <a:noFill/>
          <a:ln cap="flat" cmpd="sng" w="9525">
            <a:solidFill>
              <a:schemeClr val="dk2"/>
            </a:solidFill>
            <a:prstDash val="solid"/>
            <a:round/>
            <a:headEnd len="sm" w="sm" type="none"/>
            <a:tailEnd len="sm" w="sm" type="none"/>
          </a:ln>
        </p:spPr>
      </p:cxnSp>
      <p:sp>
        <p:nvSpPr>
          <p:cNvPr id="702" name="Google Shape;702;g26181f05ee0_1_71"/>
          <p:cNvSpPr/>
          <p:nvPr/>
        </p:nvSpPr>
        <p:spPr>
          <a:xfrm>
            <a:off x="1828688" y="5011575"/>
            <a:ext cx="8235900" cy="877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Noto Sans KR"/>
                <a:ea typeface="Noto Sans KR"/>
                <a:cs typeface="Noto Sans KR"/>
                <a:sym typeface="Noto Sans KR"/>
              </a:rPr>
              <a:t>경찰, 소방 등 공공기관의 업무 목적 상 사용하는 바디캠 등에 대해 업무 활용 시 운영 기준 마련 및 적용 필요</a:t>
            </a:r>
            <a:endParaRPr b="1" i="0" sz="1400" u="none" cap="none" strike="noStrike">
              <a:solidFill>
                <a:schemeClr val="lt1"/>
              </a:solidFill>
              <a:latin typeface="Noto Sans KR"/>
              <a:ea typeface="Noto Sans KR"/>
              <a:cs typeface="Noto Sans KR"/>
              <a:sym typeface="Noto Sans KR"/>
            </a:endParaRPr>
          </a:p>
        </p:txBody>
      </p:sp>
      <p:sp>
        <p:nvSpPr>
          <p:cNvPr id="703" name="Google Shape;703;g26181f05ee0_1_71"/>
          <p:cNvSpPr/>
          <p:nvPr/>
        </p:nvSpPr>
        <p:spPr>
          <a:xfrm>
            <a:off x="4631288" y="410875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드론, 자율주행차 등에 촬영된 정보주체는 본인이 원하지 않은 경우 사후 대응 관점으로 개정안을 마련</a:t>
            </a:r>
            <a:endParaRPr b="1" i="0" sz="1400" u="none" cap="none" strike="noStrike">
              <a:solidFill>
                <a:srgbClr val="000000"/>
              </a:solidFill>
              <a:latin typeface="Noto Sans KR"/>
              <a:ea typeface="Noto Sans KR"/>
              <a:cs typeface="Noto Sans KR"/>
              <a:sym typeface="Noto Sans KR"/>
            </a:endParaRPr>
          </a:p>
        </p:txBody>
      </p:sp>
      <p:cxnSp>
        <p:nvCxnSpPr>
          <p:cNvPr id="704" name="Google Shape;704;g26181f05ee0_1_71"/>
          <p:cNvCxnSpPr>
            <a:stCxn id="695" idx="3"/>
            <a:endCxn id="703" idx="3"/>
          </p:cNvCxnSpPr>
          <p:nvPr/>
        </p:nvCxnSpPr>
        <p:spPr>
          <a:xfrm>
            <a:off x="10125138" y="2463250"/>
            <a:ext cx="600" cy="1907100"/>
          </a:xfrm>
          <a:prstGeom prst="bentConnector3">
            <a:avLst>
              <a:gd fmla="val 39695833" name="adj1"/>
            </a:avLst>
          </a:prstGeom>
          <a:noFill/>
          <a:ln cap="flat" cmpd="sng" w="9525">
            <a:solidFill>
              <a:schemeClr val="dk2"/>
            </a:solidFill>
            <a:prstDash val="solid"/>
            <a:round/>
            <a:headEnd len="sm" w="sm" type="none"/>
            <a:tailEnd len="sm" w="sm" type="none"/>
          </a:ln>
        </p:spPr>
      </p:cxnSp>
      <p:sp>
        <p:nvSpPr>
          <p:cNvPr id="705" name="Google Shape;705;g26181f05ee0_1_71"/>
          <p:cNvSpPr/>
          <p:nvPr/>
        </p:nvSpPr>
        <p:spPr>
          <a:xfrm>
            <a:off x="9131713" y="1854325"/>
            <a:ext cx="99300" cy="425100"/>
          </a:xfrm>
          <a:prstGeom prst="upArrow">
            <a:avLst>
              <a:gd fmla="val 50000" name="adj1"/>
              <a:gd fmla="val 146526" name="adj2"/>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26181f05ee0_1_71"/>
          <p:cNvSpPr txBox="1"/>
          <p:nvPr/>
        </p:nvSpPr>
        <p:spPr>
          <a:xfrm>
            <a:off x="8701338" y="1502713"/>
            <a:ext cx="1233300" cy="18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rgbClr val="E06666"/>
                </a:solidFill>
                <a:latin typeface="Noto Sans KR"/>
                <a:ea typeface="Noto Sans KR"/>
                <a:cs typeface="Noto Sans KR"/>
                <a:sym typeface="Noto Sans KR"/>
              </a:rPr>
              <a:t>명시적 동의</a:t>
            </a:r>
            <a:endParaRPr b="1" i="0" sz="1100" u="none" cap="none" strike="noStrike">
              <a:solidFill>
                <a:srgbClr val="E06666"/>
              </a:solidFill>
              <a:latin typeface="Noto Sans KR"/>
              <a:ea typeface="Noto Sans KR"/>
              <a:cs typeface="Noto Sans KR"/>
              <a:sym typeface="Noto Sans KR"/>
            </a:endParaRPr>
          </a:p>
        </p:txBody>
      </p:sp>
      <p:sp>
        <p:nvSpPr>
          <p:cNvPr id="707" name="Google Shape;707;g26181f05ee0_1_71"/>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7. 이동형 영상정보처리기기 운영 기준 신설 및 강화</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708" name="Google Shape;708;g26181f05ee0_1_71"/>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g261b52efb5d_1_159"/>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7. 이동형 영상정보처리기기 운영 기준 신설 및 강화</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714" name="Google Shape;714;g261b52efb5d_1_159"/>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pic>
        <p:nvPicPr>
          <p:cNvPr id="715" name="Google Shape;715;g261b52efb5d_1_159"/>
          <p:cNvPicPr preferRelativeResize="0"/>
          <p:nvPr/>
        </p:nvPicPr>
        <p:blipFill>
          <a:blip r:embed="rId3">
            <a:alphaModFix/>
          </a:blip>
          <a:stretch>
            <a:fillRect/>
          </a:stretch>
        </p:blipFill>
        <p:spPr>
          <a:xfrm>
            <a:off x="815813" y="671400"/>
            <a:ext cx="10560367" cy="5809130"/>
          </a:xfrm>
          <a:prstGeom prst="rect">
            <a:avLst/>
          </a:prstGeom>
          <a:noFill/>
          <a:ln>
            <a:noFill/>
          </a:ln>
        </p:spPr>
      </p:pic>
      <p:cxnSp>
        <p:nvCxnSpPr>
          <p:cNvPr id="716" name="Google Shape;716;g261b52efb5d_1_159"/>
          <p:cNvCxnSpPr/>
          <p:nvPr/>
        </p:nvCxnSpPr>
        <p:spPr>
          <a:xfrm>
            <a:off x="3253355" y="2461660"/>
            <a:ext cx="1249500" cy="0"/>
          </a:xfrm>
          <a:prstGeom prst="straightConnector1">
            <a:avLst/>
          </a:prstGeom>
          <a:noFill/>
          <a:ln cap="flat" cmpd="sng" w="38100">
            <a:solidFill>
              <a:srgbClr val="FF0000"/>
            </a:solidFill>
            <a:prstDash val="solid"/>
            <a:round/>
            <a:headEnd len="med" w="med" type="none"/>
            <a:tailEnd len="med" w="med" type="none"/>
          </a:ln>
        </p:spPr>
      </p:cxnSp>
      <p:cxnSp>
        <p:nvCxnSpPr>
          <p:cNvPr id="717" name="Google Shape;717;g261b52efb5d_1_159"/>
          <p:cNvCxnSpPr/>
          <p:nvPr/>
        </p:nvCxnSpPr>
        <p:spPr>
          <a:xfrm>
            <a:off x="7669485" y="2399800"/>
            <a:ext cx="16575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g261b52efb5d_1_183"/>
          <p:cNvPicPr preferRelativeResize="0"/>
          <p:nvPr/>
        </p:nvPicPr>
        <p:blipFill>
          <a:blip r:embed="rId3">
            <a:alphaModFix/>
          </a:blip>
          <a:stretch>
            <a:fillRect/>
          </a:stretch>
        </p:blipFill>
        <p:spPr>
          <a:xfrm>
            <a:off x="2177150" y="555800"/>
            <a:ext cx="7543225" cy="6040325"/>
          </a:xfrm>
          <a:prstGeom prst="rect">
            <a:avLst/>
          </a:prstGeom>
          <a:noFill/>
          <a:ln>
            <a:noFill/>
          </a:ln>
        </p:spPr>
      </p:pic>
      <p:sp>
        <p:nvSpPr>
          <p:cNvPr id="723" name="Google Shape;723;g261b52efb5d_1_183"/>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7. 이동형 영상정보처리기기 운영 기준 신설 및 강화</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724" name="Google Shape;724;g261b52efb5d_1_183"/>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cxnSp>
        <p:nvCxnSpPr>
          <p:cNvPr id="725" name="Google Shape;725;g261b52efb5d_1_183"/>
          <p:cNvCxnSpPr/>
          <p:nvPr/>
        </p:nvCxnSpPr>
        <p:spPr>
          <a:xfrm>
            <a:off x="2599710" y="5787206"/>
            <a:ext cx="12495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29b694ac2af_2_93"/>
          <p:cNvSpPr/>
          <p:nvPr/>
        </p:nvSpPr>
        <p:spPr>
          <a:xfrm>
            <a:off x="425900" y="4429950"/>
            <a:ext cx="11402400" cy="1597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highlight>
                  <a:srgbClr val="FFFF00"/>
                </a:highlight>
                <a:latin typeface="Noto Sans KR"/>
                <a:ea typeface="Noto Sans KR"/>
                <a:cs typeface="Noto Sans KR"/>
                <a:sym typeface="Noto Sans KR"/>
              </a:rPr>
              <a:t>(개정) 제59조제3호(금지행위)</a:t>
            </a:r>
            <a:r>
              <a:rPr b="0" i="0" lang="ko-KR" sz="1500" u="none" cap="none" strike="noStrike">
                <a:solidFill>
                  <a:srgbClr val="000000"/>
                </a:solidFill>
                <a:latin typeface="Noto Sans KR"/>
                <a:ea typeface="Noto Sans KR"/>
                <a:cs typeface="Noto Sans KR"/>
                <a:sym typeface="Noto Sans KR"/>
              </a:rPr>
              <a:t>. 정당한 권한 없이 또는 허용된 권한을 초과하여 다른 사람의 개인정보를 </a:t>
            </a:r>
            <a:r>
              <a:rPr b="0" i="0" lang="ko-KR" sz="1500" u="sng" cap="none" strike="noStrike">
                <a:solidFill>
                  <a:srgbClr val="FF0000"/>
                </a:solidFill>
                <a:latin typeface="Noto Sans KR"/>
                <a:ea typeface="Noto Sans KR"/>
                <a:cs typeface="Noto Sans KR"/>
                <a:sym typeface="Noto Sans KR"/>
              </a:rPr>
              <a:t>이용</a:t>
            </a:r>
            <a:r>
              <a:rPr b="0" i="0" lang="ko-KR" sz="1500" u="none" cap="none" strike="noStrike">
                <a:solidFill>
                  <a:srgbClr val="000000"/>
                </a:solidFill>
                <a:latin typeface="Noto Sans KR"/>
                <a:ea typeface="Noto Sans KR"/>
                <a:cs typeface="Noto Sans KR"/>
                <a:sym typeface="Noto Sans KR"/>
              </a:rPr>
              <a:t>, 훼손, 멸실, 변경, 위조 또는 유출하는 행위 </a:t>
            </a:r>
            <a:endParaRPr b="0" i="0" sz="1500" u="none" cap="none" strike="noStrike">
              <a:solidFill>
                <a:srgbClr val="000000"/>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000000"/>
                </a:solidFill>
                <a:highlight>
                  <a:srgbClr val="FFFF00"/>
                </a:highlight>
                <a:latin typeface="Noto Sans KR"/>
                <a:ea typeface="Noto Sans KR"/>
                <a:cs typeface="Noto Sans KR"/>
                <a:sym typeface="Noto Sans KR"/>
              </a:rPr>
              <a:t>(개정) 제28조제1항(개인정보취급자에 대한 감독)</a:t>
            </a:r>
            <a:r>
              <a:rPr b="0" i="0" lang="ko-KR" sz="1500" u="none" cap="none" strike="noStrike">
                <a:solidFill>
                  <a:srgbClr val="000000"/>
                </a:solidFill>
                <a:latin typeface="Noto Sans KR"/>
                <a:ea typeface="Noto Sans KR"/>
                <a:cs typeface="Noto Sans KR"/>
                <a:sym typeface="Noto Sans KR"/>
              </a:rPr>
              <a:t>. 개인정보처리자는 개인정보를 처리함에 있어서 개인정보가 안전하게 관리될 수 있도록 개인정보취급자의 범위를 </a:t>
            </a:r>
            <a:r>
              <a:rPr b="0" i="0" lang="ko-KR" sz="1500" u="sng" cap="none" strike="noStrike">
                <a:solidFill>
                  <a:srgbClr val="FF0000"/>
                </a:solidFill>
                <a:latin typeface="Noto Sans KR"/>
                <a:ea typeface="Noto Sans KR"/>
                <a:cs typeface="Noto Sans KR"/>
                <a:sym typeface="Noto Sans KR"/>
              </a:rPr>
              <a:t>최소한으로 제한</a:t>
            </a:r>
            <a:r>
              <a:rPr b="0" i="0" lang="ko-KR" sz="1500" u="none" cap="none" strike="noStrike">
                <a:solidFill>
                  <a:srgbClr val="000000"/>
                </a:solidFill>
                <a:latin typeface="Noto Sans KR"/>
                <a:ea typeface="Noto Sans KR"/>
                <a:cs typeface="Noto Sans KR"/>
                <a:sym typeface="Noto Sans KR"/>
              </a:rPr>
              <a:t>하고, 개인정보취급자에 대하여 적절한 관리⠂감독을 하여야 한다.  </a:t>
            </a:r>
            <a:endParaRPr b="0" i="0" sz="1500" u="none" cap="none" strike="noStrike">
              <a:solidFill>
                <a:srgbClr val="000000"/>
              </a:solidFill>
              <a:latin typeface="Noto Sans KR"/>
              <a:ea typeface="Noto Sans KR"/>
              <a:cs typeface="Noto Sans KR"/>
              <a:sym typeface="Noto Sans KR"/>
            </a:endParaRPr>
          </a:p>
        </p:txBody>
      </p:sp>
      <p:sp>
        <p:nvSpPr>
          <p:cNvPr id="731" name="Google Shape;731;g29b694ac2af_2_93"/>
          <p:cNvSpPr/>
          <p:nvPr/>
        </p:nvSpPr>
        <p:spPr>
          <a:xfrm>
            <a:off x="881348" y="1215389"/>
            <a:ext cx="2738100" cy="2738100"/>
          </a:xfrm>
          <a:prstGeom prst="ellipse">
            <a:avLst/>
          </a:prstGeom>
          <a:solidFill>
            <a:schemeClr val="accent5">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ko-KR" sz="2000" u="none" cap="none" strike="noStrike">
                <a:solidFill>
                  <a:schemeClr val="lt1"/>
                </a:solidFill>
                <a:latin typeface="Noto Sans KR"/>
                <a:ea typeface="Noto Sans KR"/>
                <a:cs typeface="Noto Sans KR"/>
                <a:sym typeface="Noto Sans KR"/>
              </a:rPr>
              <a:t>기존 법에는 명확한 처벌 근거 부족</a:t>
            </a:r>
            <a:endParaRPr b="0" i="0" sz="2000" u="none" cap="none" strike="noStrike">
              <a:solidFill>
                <a:schemeClr val="lt1"/>
              </a:solidFill>
              <a:latin typeface="Noto Sans KR"/>
              <a:ea typeface="Noto Sans KR"/>
              <a:cs typeface="Noto Sans KR"/>
              <a:sym typeface="Noto Sans KR"/>
            </a:endParaRPr>
          </a:p>
        </p:txBody>
      </p:sp>
      <p:sp>
        <p:nvSpPr>
          <p:cNvPr id="732" name="Google Shape;732;g29b694ac2af_2_93"/>
          <p:cNvSpPr/>
          <p:nvPr/>
        </p:nvSpPr>
        <p:spPr>
          <a:xfrm>
            <a:off x="4726956" y="1215389"/>
            <a:ext cx="2738100" cy="2738100"/>
          </a:xfrm>
          <a:prstGeom prst="ellipse">
            <a:avLst/>
          </a:prstGeom>
          <a:solidFill>
            <a:schemeClr val="accent3">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ko-KR" sz="2000" u="none" cap="none" strike="noStrike">
                <a:solidFill>
                  <a:schemeClr val="lt1"/>
                </a:solidFill>
                <a:latin typeface="Noto Sans KR"/>
                <a:ea typeface="Noto Sans KR"/>
                <a:cs typeface="Noto Sans KR"/>
                <a:sym typeface="Noto Sans KR"/>
              </a:rPr>
              <a:t>개인정보 사적 목적 이용 금지</a:t>
            </a:r>
            <a:endParaRPr b="0" i="0" sz="2000" u="none" cap="none" strike="noStrike">
              <a:solidFill>
                <a:schemeClr val="lt1"/>
              </a:solidFill>
              <a:latin typeface="Noto Sans KR"/>
              <a:ea typeface="Noto Sans KR"/>
              <a:cs typeface="Noto Sans KR"/>
              <a:sym typeface="Noto Sans KR"/>
            </a:endParaRPr>
          </a:p>
        </p:txBody>
      </p:sp>
      <p:sp>
        <p:nvSpPr>
          <p:cNvPr id="733" name="Google Shape;733;g29b694ac2af_2_93"/>
          <p:cNvSpPr/>
          <p:nvPr/>
        </p:nvSpPr>
        <p:spPr>
          <a:xfrm>
            <a:off x="8744766" y="1165481"/>
            <a:ext cx="2738100" cy="2738100"/>
          </a:xfrm>
          <a:prstGeom prst="ellipse">
            <a:avLst/>
          </a:prstGeom>
          <a:solidFill>
            <a:schemeClr val="accent2">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ko-KR" sz="2000" u="none" cap="none" strike="noStrike">
                <a:solidFill>
                  <a:schemeClr val="lt1"/>
                </a:solidFill>
                <a:latin typeface="Noto Sans KR"/>
                <a:ea typeface="Noto Sans KR"/>
                <a:cs typeface="Noto Sans KR"/>
                <a:sym typeface="Noto Sans KR"/>
              </a:rPr>
              <a:t>개인정보 취급자 관리감독 강화</a:t>
            </a:r>
            <a:endParaRPr b="0" i="0" sz="2000" u="none" cap="none" strike="noStrike">
              <a:solidFill>
                <a:schemeClr val="lt1"/>
              </a:solidFill>
              <a:latin typeface="Noto Sans KR"/>
              <a:ea typeface="Noto Sans KR"/>
              <a:cs typeface="Noto Sans KR"/>
              <a:sym typeface="Noto Sans KR"/>
            </a:endParaRPr>
          </a:p>
        </p:txBody>
      </p:sp>
      <p:sp>
        <p:nvSpPr>
          <p:cNvPr id="734" name="Google Shape;734;g29b694ac2af_2_93"/>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8. 개인정보취급자에 대한 관리감독 강화</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735" name="Google Shape;735;g29b694ac2af_2_93"/>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26193ac6ed3_0_16"/>
          <p:cNvSpPr txBox="1"/>
          <p:nvPr/>
        </p:nvSpPr>
        <p:spPr>
          <a:xfrm>
            <a:off x="-9694602" y="7116485"/>
            <a:ext cx="1656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3F3F3F"/>
                </a:solidFill>
                <a:latin typeface="Noto Sans KR"/>
                <a:ea typeface="Noto Sans KR"/>
                <a:cs typeface="Noto Sans KR"/>
                <a:sym typeface="Noto Sans KR"/>
              </a:rPr>
              <a:t>소제목을 입력하세요</a:t>
            </a:r>
            <a:endParaRPr b="0" i="0" sz="1400" u="none" cap="none" strike="noStrike">
              <a:solidFill>
                <a:srgbClr val="000000"/>
              </a:solidFill>
              <a:latin typeface="Noto Sans KR"/>
              <a:ea typeface="Noto Sans KR"/>
              <a:cs typeface="Noto Sans KR"/>
              <a:sym typeface="Noto Sans KR"/>
            </a:endParaRPr>
          </a:p>
        </p:txBody>
      </p:sp>
      <p:sp>
        <p:nvSpPr>
          <p:cNvPr id="741" name="Google Shape;741;g26193ac6ed3_0_16"/>
          <p:cNvSpPr/>
          <p:nvPr/>
        </p:nvSpPr>
        <p:spPr>
          <a:xfrm>
            <a:off x="6096000" y="528550"/>
            <a:ext cx="6096000" cy="632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742" name="Google Shape;742;g26193ac6ed3_0_16"/>
          <p:cNvSpPr txBox="1"/>
          <p:nvPr/>
        </p:nvSpPr>
        <p:spPr>
          <a:xfrm>
            <a:off x="1333850" y="1164900"/>
            <a:ext cx="3290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Noto Sans KR"/>
                <a:ea typeface="Noto Sans KR"/>
                <a:cs typeface="Noto Sans KR"/>
                <a:sym typeface="Noto Sans KR"/>
              </a:rPr>
              <a:t>개인정보 유출 통지</a:t>
            </a:r>
            <a:endParaRPr b="1" i="0" sz="2800" u="none" cap="none" strike="noStrike">
              <a:solidFill>
                <a:schemeClr val="dk1"/>
              </a:solidFill>
              <a:latin typeface="Noto Sans KR"/>
              <a:ea typeface="Noto Sans KR"/>
              <a:cs typeface="Noto Sans KR"/>
              <a:sym typeface="Noto Sans KR"/>
            </a:endParaRPr>
          </a:p>
        </p:txBody>
      </p:sp>
      <p:sp>
        <p:nvSpPr>
          <p:cNvPr id="743" name="Google Shape;743;g26193ac6ed3_0_16"/>
          <p:cNvSpPr txBox="1"/>
          <p:nvPr/>
        </p:nvSpPr>
        <p:spPr>
          <a:xfrm>
            <a:off x="7403625" y="1200125"/>
            <a:ext cx="3290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Noto Sans KR"/>
                <a:ea typeface="Noto Sans KR"/>
                <a:cs typeface="Noto Sans KR"/>
                <a:sym typeface="Noto Sans KR"/>
              </a:rPr>
              <a:t>개인정보 유출 신고</a:t>
            </a:r>
            <a:endParaRPr b="1" i="0" sz="2800" u="none" cap="none" strike="noStrike">
              <a:solidFill>
                <a:schemeClr val="dk1"/>
              </a:solidFill>
              <a:latin typeface="Noto Sans KR"/>
              <a:ea typeface="Noto Sans KR"/>
              <a:cs typeface="Noto Sans KR"/>
              <a:sym typeface="Noto Sans KR"/>
            </a:endParaRPr>
          </a:p>
        </p:txBody>
      </p:sp>
      <p:sp>
        <p:nvSpPr>
          <p:cNvPr id="744" name="Google Shape;744;g26193ac6ed3_0_16"/>
          <p:cNvSpPr txBox="1"/>
          <p:nvPr/>
        </p:nvSpPr>
        <p:spPr>
          <a:xfrm>
            <a:off x="504675" y="3235200"/>
            <a:ext cx="50736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Noto Sans KR"/>
                <a:ea typeface="Noto Sans KR"/>
                <a:cs typeface="Noto Sans KR"/>
                <a:sym typeface="Noto Sans KR"/>
              </a:rPr>
              <a:t>개인정보가 유출되었음을 알게 되었을 때 </a:t>
            </a:r>
            <a:r>
              <a:rPr b="1" i="0" lang="ko-KR" sz="2400" u="none" cap="none" strike="noStrike">
                <a:solidFill>
                  <a:srgbClr val="FF0000"/>
                </a:solidFill>
                <a:latin typeface="Noto Sans KR"/>
                <a:ea typeface="Noto Sans KR"/>
                <a:cs typeface="Noto Sans KR"/>
                <a:sym typeface="Noto Sans KR"/>
              </a:rPr>
              <a:t>72시간 이내</a:t>
            </a:r>
            <a:r>
              <a:rPr b="0" i="0" lang="ko-KR" sz="2000" u="none" cap="none" strike="noStrike">
                <a:solidFill>
                  <a:schemeClr val="dk1"/>
                </a:solidFill>
                <a:latin typeface="Noto Sans KR"/>
                <a:ea typeface="Noto Sans KR"/>
                <a:cs typeface="Noto Sans KR"/>
                <a:sym typeface="Noto Sans KR"/>
              </a:rPr>
              <a:t>에 정보주체에게 알리기</a:t>
            </a:r>
            <a:endParaRPr b="0" i="0" sz="20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(단, 일정한 사유에 해당하는 경우에는 사유 해소 후 통지가 가능하도록 보완)</a:t>
            </a:r>
            <a:endParaRPr b="0" i="0" sz="1400" u="none" cap="none" strike="noStrike">
              <a:solidFill>
                <a:schemeClr val="dk1"/>
              </a:solidFill>
              <a:latin typeface="Noto Sans KR"/>
              <a:ea typeface="Noto Sans KR"/>
              <a:cs typeface="Noto Sans KR"/>
              <a:sym typeface="Noto Sans KR"/>
            </a:endParaRPr>
          </a:p>
        </p:txBody>
      </p:sp>
      <p:sp>
        <p:nvSpPr>
          <p:cNvPr id="745" name="Google Shape;745;g26193ac6ed3_0_16"/>
          <p:cNvSpPr/>
          <p:nvPr/>
        </p:nvSpPr>
        <p:spPr>
          <a:xfrm>
            <a:off x="6482700" y="2472250"/>
            <a:ext cx="5322600" cy="76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Noto Sans KR"/>
                <a:ea typeface="Noto Sans KR"/>
                <a:cs typeface="Noto Sans KR"/>
                <a:sym typeface="Noto Sans KR"/>
              </a:rPr>
              <a:t>  ① 1천명 이상 유출</a:t>
            </a:r>
            <a:endParaRPr b="0" i="0" sz="2000" u="none" cap="none" strike="noStrike">
              <a:solidFill>
                <a:srgbClr val="000000"/>
              </a:solidFill>
              <a:latin typeface="Noto Sans KR"/>
              <a:ea typeface="Noto Sans KR"/>
              <a:cs typeface="Noto Sans KR"/>
              <a:sym typeface="Noto Sans KR"/>
            </a:endParaRPr>
          </a:p>
        </p:txBody>
      </p:sp>
      <p:sp>
        <p:nvSpPr>
          <p:cNvPr id="746" name="Google Shape;746;g26193ac6ed3_0_16"/>
          <p:cNvSpPr/>
          <p:nvPr/>
        </p:nvSpPr>
        <p:spPr>
          <a:xfrm>
            <a:off x="6482700" y="3386650"/>
            <a:ext cx="5322600" cy="76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ko-KR" sz="2000" u="none" cap="none" strike="noStrike">
                <a:solidFill>
                  <a:schemeClr val="dk1"/>
                </a:solidFill>
                <a:latin typeface="Noto Sans KR"/>
                <a:ea typeface="Noto Sans KR"/>
                <a:cs typeface="Noto Sans KR"/>
                <a:sym typeface="Noto Sans KR"/>
              </a:rPr>
              <a:t>  ② 민감정보⠂고유식별정보가 1건 이상 유출</a:t>
            </a:r>
            <a:endParaRPr b="0" i="0" sz="1400" u="none" cap="none" strike="noStrike">
              <a:solidFill>
                <a:srgbClr val="000000"/>
              </a:solidFill>
              <a:latin typeface="Noto Sans KR"/>
              <a:ea typeface="Noto Sans KR"/>
              <a:cs typeface="Noto Sans KR"/>
              <a:sym typeface="Noto Sans KR"/>
            </a:endParaRPr>
          </a:p>
        </p:txBody>
      </p:sp>
      <p:sp>
        <p:nvSpPr>
          <p:cNvPr id="747" name="Google Shape;747;g26193ac6ed3_0_16"/>
          <p:cNvSpPr/>
          <p:nvPr/>
        </p:nvSpPr>
        <p:spPr>
          <a:xfrm>
            <a:off x="6482700" y="4301050"/>
            <a:ext cx="5322600" cy="76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ko-KR" sz="2000" u="none" cap="none" strike="noStrike">
                <a:solidFill>
                  <a:schemeClr val="dk1"/>
                </a:solidFill>
                <a:latin typeface="Noto Sans KR"/>
                <a:ea typeface="Noto Sans KR"/>
                <a:cs typeface="Noto Sans KR"/>
                <a:sym typeface="Noto Sans KR"/>
              </a:rPr>
              <a:t>  ③ 외부로부터의 불법적인 접근 </a:t>
            </a:r>
            <a:endParaRPr b="0" i="0" sz="1400" u="none" cap="none" strike="noStrike">
              <a:solidFill>
                <a:srgbClr val="000000"/>
              </a:solidFill>
              <a:latin typeface="Noto Sans KR"/>
              <a:ea typeface="Noto Sans KR"/>
              <a:cs typeface="Noto Sans KR"/>
              <a:sym typeface="Noto Sans KR"/>
            </a:endParaRPr>
          </a:p>
        </p:txBody>
      </p:sp>
      <p:sp>
        <p:nvSpPr>
          <p:cNvPr id="748" name="Google Shape;748;g26193ac6ed3_0_16"/>
          <p:cNvSpPr txBox="1"/>
          <p:nvPr/>
        </p:nvSpPr>
        <p:spPr>
          <a:xfrm>
            <a:off x="6659700" y="5291650"/>
            <a:ext cx="5121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(단, 천재지변이나 그밖에 부득이한 사유로 인하여 72시간 이내에 신고하기 곤란한 경우에는 사유 해소 후 신고 가능)</a:t>
            </a:r>
            <a:endParaRPr b="0" i="0" sz="1400" u="none" cap="none" strike="noStrike">
              <a:solidFill>
                <a:srgbClr val="000000"/>
              </a:solidFill>
              <a:latin typeface="Noto Sans KR"/>
              <a:ea typeface="Noto Sans KR"/>
              <a:cs typeface="Noto Sans KR"/>
              <a:sym typeface="Noto Sans KR"/>
            </a:endParaRPr>
          </a:p>
        </p:txBody>
      </p:sp>
      <p:sp>
        <p:nvSpPr>
          <p:cNvPr id="749" name="Google Shape;749;g26193ac6ed3_0_16"/>
          <p:cNvSpPr txBox="1"/>
          <p:nvPr/>
        </p:nvSpPr>
        <p:spPr>
          <a:xfrm>
            <a:off x="-96450" y="624600"/>
            <a:ext cx="6428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highlight>
                  <a:srgbClr val="FFFF00"/>
                </a:highlight>
                <a:latin typeface="Noto Sans KR"/>
                <a:ea typeface="Noto Sans KR"/>
                <a:cs typeface="Noto Sans KR"/>
                <a:sym typeface="Noto Sans KR"/>
              </a:rPr>
              <a:t>제34조(개인정보 유출 등의 통지⠂신고) 개정</a:t>
            </a:r>
            <a:endParaRPr b="0" i="0" sz="2000" u="none" cap="none" strike="noStrike">
              <a:solidFill>
                <a:srgbClr val="000000"/>
              </a:solidFill>
              <a:highlight>
                <a:srgbClr val="FFFF00"/>
              </a:highlight>
              <a:latin typeface="Noto Sans KR"/>
              <a:ea typeface="Noto Sans KR"/>
              <a:cs typeface="Noto Sans KR"/>
              <a:sym typeface="Noto Sans KR"/>
            </a:endParaRPr>
          </a:p>
        </p:txBody>
      </p:sp>
      <p:sp>
        <p:nvSpPr>
          <p:cNvPr id="750" name="Google Shape;750;g26193ac6ed3_0_16"/>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9. 온오프라인 규제 일원화로 인한 업무 확대 이용내역 통지</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751" name="Google Shape;751;g26193ac6ed3_0_16"/>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29b694ac2af_2_102"/>
          <p:cNvSpPr/>
          <p:nvPr/>
        </p:nvSpPr>
        <p:spPr>
          <a:xfrm>
            <a:off x="2305350" y="1429500"/>
            <a:ext cx="7863300" cy="7800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Noto Sans KR"/>
                <a:ea typeface="Noto Sans KR"/>
                <a:cs typeface="Noto Sans KR"/>
                <a:sym typeface="Noto Sans KR"/>
              </a:rPr>
              <a:t>보호위원회는 중앙행정기관, 지방자치단체 및 행정권한을  가지거나 위임 또는 위탁 받은 공공기관의 장에게 </a:t>
            </a:r>
            <a:r>
              <a:rPr b="0" i="0" lang="ko-KR" sz="1500" u="sng" cap="none" strike="noStrike">
                <a:solidFill>
                  <a:srgbClr val="FFC000"/>
                </a:solidFill>
                <a:latin typeface="Noto Sans KR"/>
                <a:ea typeface="Noto Sans KR"/>
                <a:cs typeface="Noto Sans KR"/>
                <a:sym typeface="Noto Sans KR"/>
              </a:rPr>
              <a:t>중대한 개인정보 침해사고가 발생한 경우 대응을 위해 협조를 요청</a:t>
            </a:r>
            <a:r>
              <a:rPr b="0" i="0" lang="ko-KR" sz="1500" u="none" cap="none" strike="noStrike">
                <a:solidFill>
                  <a:schemeClr val="lt1"/>
                </a:solidFill>
                <a:latin typeface="Noto Sans KR"/>
                <a:ea typeface="Noto Sans KR"/>
                <a:cs typeface="Noto Sans KR"/>
                <a:sym typeface="Noto Sans KR"/>
              </a:rPr>
              <a:t>할 수 있다.</a:t>
            </a:r>
            <a:endParaRPr b="0" i="0" sz="1500" u="none" cap="none" strike="noStrike">
              <a:solidFill>
                <a:schemeClr val="lt1"/>
              </a:solidFill>
              <a:latin typeface="Noto Sans KR"/>
              <a:ea typeface="Noto Sans KR"/>
              <a:cs typeface="Noto Sans KR"/>
              <a:sym typeface="Noto Sans KR"/>
            </a:endParaRPr>
          </a:p>
        </p:txBody>
      </p:sp>
      <p:sp>
        <p:nvSpPr>
          <p:cNvPr id="757" name="Google Shape;757;g29b694ac2af_2_102"/>
          <p:cNvSpPr/>
          <p:nvPr/>
        </p:nvSpPr>
        <p:spPr>
          <a:xfrm>
            <a:off x="2305350" y="2387524"/>
            <a:ext cx="7863300" cy="7800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Noto Sans KR"/>
                <a:ea typeface="Noto Sans KR"/>
                <a:cs typeface="Noto Sans KR"/>
                <a:sym typeface="Noto Sans KR"/>
              </a:rPr>
              <a:t>자료제출 요구, 검사 절차 및 방법에 관한 필요 사항은 보호위원회가 정하여 고시할 수 있다.</a:t>
            </a:r>
            <a:endParaRPr b="0" i="0" sz="1500" u="none" cap="none" strike="noStrike">
              <a:solidFill>
                <a:schemeClr val="dk1"/>
              </a:solidFill>
              <a:latin typeface="Noto Sans KR"/>
              <a:ea typeface="Noto Sans KR"/>
              <a:cs typeface="Noto Sans KR"/>
              <a:sym typeface="Noto Sans KR"/>
            </a:endParaRPr>
          </a:p>
        </p:txBody>
      </p:sp>
      <p:sp>
        <p:nvSpPr>
          <p:cNvPr id="758" name="Google Shape;758;g29b694ac2af_2_102"/>
          <p:cNvSpPr/>
          <p:nvPr/>
        </p:nvSpPr>
        <p:spPr>
          <a:xfrm>
            <a:off x="2305350" y="3360076"/>
            <a:ext cx="7863300" cy="7800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Noto Sans KR"/>
                <a:ea typeface="Noto Sans KR"/>
                <a:cs typeface="Noto Sans KR"/>
                <a:sym typeface="Noto Sans KR"/>
              </a:rPr>
              <a:t>수집한 서류⠂자료 등을 제3자 제공이나 일반에 공개해서는 아니된다.</a:t>
            </a:r>
            <a:endParaRPr b="0" i="0" sz="1500" u="none" cap="none" strike="noStrike">
              <a:solidFill>
                <a:schemeClr val="lt1"/>
              </a:solidFill>
              <a:latin typeface="Noto Sans KR"/>
              <a:ea typeface="Noto Sans KR"/>
              <a:cs typeface="Noto Sans KR"/>
              <a:sym typeface="Noto Sans KR"/>
            </a:endParaRPr>
          </a:p>
        </p:txBody>
      </p:sp>
      <p:sp>
        <p:nvSpPr>
          <p:cNvPr id="759" name="Google Shape;759;g29b694ac2af_2_102"/>
          <p:cNvSpPr/>
          <p:nvPr/>
        </p:nvSpPr>
        <p:spPr>
          <a:xfrm>
            <a:off x="2305300" y="4332625"/>
            <a:ext cx="7863300" cy="7800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Noto Sans KR"/>
                <a:ea typeface="Noto Sans KR"/>
                <a:cs typeface="Noto Sans KR"/>
                <a:sym typeface="Noto Sans KR"/>
              </a:rPr>
              <a:t>자료 전시화 시 제도적⠂기술적 보완조치가 필요하다. </a:t>
            </a:r>
            <a:endParaRPr b="0" i="0" sz="1500" u="none" cap="none" strike="noStrike">
              <a:solidFill>
                <a:schemeClr val="dk1"/>
              </a:solidFill>
              <a:latin typeface="Noto Sans KR"/>
              <a:ea typeface="Noto Sans KR"/>
              <a:cs typeface="Noto Sans KR"/>
              <a:sym typeface="Noto Sans KR"/>
            </a:endParaRPr>
          </a:p>
        </p:txBody>
      </p:sp>
      <p:sp>
        <p:nvSpPr>
          <p:cNvPr id="760" name="Google Shape;760;g29b694ac2af_2_102"/>
          <p:cNvSpPr/>
          <p:nvPr/>
        </p:nvSpPr>
        <p:spPr>
          <a:xfrm>
            <a:off x="467050" y="1437025"/>
            <a:ext cx="1520700" cy="7800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제63조 3항</a:t>
            </a:r>
            <a:endParaRPr b="0" i="0" sz="1400" u="none" cap="none" strike="noStrike">
              <a:solidFill>
                <a:srgbClr val="000000"/>
              </a:solidFill>
              <a:latin typeface="Noto Sans KR"/>
              <a:ea typeface="Noto Sans KR"/>
              <a:cs typeface="Noto Sans KR"/>
              <a:sym typeface="Noto Sans KR"/>
            </a:endParaRPr>
          </a:p>
        </p:txBody>
      </p:sp>
      <p:sp>
        <p:nvSpPr>
          <p:cNvPr id="761" name="Google Shape;761;g29b694ac2af_2_102"/>
          <p:cNvSpPr/>
          <p:nvPr/>
        </p:nvSpPr>
        <p:spPr>
          <a:xfrm>
            <a:off x="467050" y="2391525"/>
            <a:ext cx="1520700" cy="7800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제63조 5항</a:t>
            </a:r>
            <a:endParaRPr b="0" i="0" sz="1400" u="none" cap="none" strike="noStrike">
              <a:solidFill>
                <a:srgbClr val="000000"/>
              </a:solidFill>
              <a:latin typeface="Noto Sans KR"/>
              <a:ea typeface="Noto Sans KR"/>
              <a:cs typeface="Noto Sans KR"/>
              <a:sym typeface="Noto Sans KR"/>
            </a:endParaRPr>
          </a:p>
        </p:txBody>
      </p:sp>
      <p:sp>
        <p:nvSpPr>
          <p:cNvPr id="762" name="Google Shape;762;g29b694ac2af_2_102"/>
          <p:cNvSpPr/>
          <p:nvPr/>
        </p:nvSpPr>
        <p:spPr>
          <a:xfrm>
            <a:off x="467050" y="3362075"/>
            <a:ext cx="1520700" cy="7800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제63조 6항</a:t>
            </a:r>
            <a:endParaRPr b="0" i="0" sz="1400" u="none" cap="none" strike="noStrike">
              <a:solidFill>
                <a:srgbClr val="000000"/>
              </a:solidFill>
              <a:latin typeface="Noto Sans KR"/>
              <a:ea typeface="Noto Sans KR"/>
              <a:cs typeface="Noto Sans KR"/>
              <a:sym typeface="Noto Sans KR"/>
            </a:endParaRPr>
          </a:p>
        </p:txBody>
      </p:sp>
      <p:sp>
        <p:nvSpPr>
          <p:cNvPr id="763" name="Google Shape;763;g29b694ac2af_2_102"/>
          <p:cNvSpPr/>
          <p:nvPr/>
        </p:nvSpPr>
        <p:spPr>
          <a:xfrm>
            <a:off x="467050" y="4332625"/>
            <a:ext cx="1520700" cy="7800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제63조 7항</a:t>
            </a:r>
            <a:endParaRPr b="0" i="0" sz="1400" u="none" cap="none" strike="noStrike">
              <a:solidFill>
                <a:srgbClr val="000000"/>
              </a:solidFill>
              <a:latin typeface="Noto Sans KR"/>
              <a:ea typeface="Noto Sans KR"/>
              <a:cs typeface="Noto Sans KR"/>
              <a:sym typeface="Noto Sans KR"/>
            </a:endParaRPr>
          </a:p>
        </p:txBody>
      </p:sp>
      <p:sp>
        <p:nvSpPr>
          <p:cNvPr id="764" name="Google Shape;764;g29b694ac2af_2_102"/>
          <p:cNvSpPr/>
          <p:nvPr/>
        </p:nvSpPr>
        <p:spPr>
          <a:xfrm>
            <a:off x="10639800" y="1360825"/>
            <a:ext cx="1161600" cy="780000"/>
          </a:xfrm>
          <a:prstGeom prst="ellipse">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변경</a:t>
            </a:r>
            <a:endParaRPr b="1" i="0" sz="1400" u="none" cap="none" strike="noStrike">
              <a:solidFill>
                <a:srgbClr val="000000"/>
              </a:solidFill>
              <a:latin typeface="Noto Sans KR"/>
              <a:ea typeface="Noto Sans KR"/>
              <a:cs typeface="Noto Sans KR"/>
              <a:sym typeface="Noto Sans KR"/>
            </a:endParaRPr>
          </a:p>
        </p:txBody>
      </p:sp>
      <p:sp>
        <p:nvSpPr>
          <p:cNvPr id="765" name="Google Shape;765;g29b694ac2af_2_102"/>
          <p:cNvSpPr/>
          <p:nvPr/>
        </p:nvSpPr>
        <p:spPr>
          <a:xfrm>
            <a:off x="10639800" y="2351425"/>
            <a:ext cx="1161600" cy="780000"/>
          </a:xfrm>
          <a:prstGeom prst="ellipse">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변경</a:t>
            </a:r>
            <a:endParaRPr b="1" i="0" sz="1400" u="none" cap="none" strike="noStrike">
              <a:solidFill>
                <a:srgbClr val="000000"/>
              </a:solidFill>
              <a:latin typeface="Noto Sans KR"/>
              <a:ea typeface="Noto Sans KR"/>
              <a:cs typeface="Noto Sans KR"/>
              <a:sym typeface="Noto Sans KR"/>
            </a:endParaRPr>
          </a:p>
        </p:txBody>
      </p:sp>
      <p:sp>
        <p:nvSpPr>
          <p:cNvPr id="766" name="Google Shape;766;g29b694ac2af_2_102"/>
          <p:cNvSpPr/>
          <p:nvPr/>
        </p:nvSpPr>
        <p:spPr>
          <a:xfrm>
            <a:off x="10639800" y="3342025"/>
            <a:ext cx="1161600" cy="780000"/>
          </a:xfrm>
          <a:prstGeom prst="ellipse">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기존8항</a:t>
            </a:r>
            <a:endParaRPr b="1" i="0" sz="1400" u="none" cap="none" strike="noStrike">
              <a:solidFill>
                <a:srgbClr val="000000"/>
              </a:solidFill>
              <a:latin typeface="Noto Sans KR"/>
              <a:ea typeface="Noto Sans KR"/>
              <a:cs typeface="Noto Sans KR"/>
              <a:sym typeface="Noto Sans KR"/>
            </a:endParaRPr>
          </a:p>
        </p:txBody>
      </p:sp>
      <p:sp>
        <p:nvSpPr>
          <p:cNvPr id="767" name="Google Shape;767;g29b694ac2af_2_102"/>
          <p:cNvSpPr/>
          <p:nvPr/>
        </p:nvSpPr>
        <p:spPr>
          <a:xfrm>
            <a:off x="10639800" y="4332625"/>
            <a:ext cx="1161600" cy="780000"/>
          </a:xfrm>
          <a:prstGeom prst="ellipse">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기존9항</a:t>
            </a:r>
            <a:endParaRPr b="1" i="0" sz="1400" u="none" cap="none" strike="noStrike">
              <a:solidFill>
                <a:srgbClr val="000000"/>
              </a:solidFill>
              <a:latin typeface="Noto Sans KR"/>
              <a:ea typeface="Noto Sans KR"/>
              <a:cs typeface="Noto Sans KR"/>
              <a:sym typeface="Noto Sans KR"/>
            </a:endParaRPr>
          </a:p>
        </p:txBody>
      </p:sp>
      <p:cxnSp>
        <p:nvCxnSpPr>
          <p:cNvPr id="768" name="Google Shape;768;g29b694ac2af_2_102"/>
          <p:cNvCxnSpPr>
            <a:stCxn id="759" idx="2"/>
          </p:cNvCxnSpPr>
          <p:nvPr/>
        </p:nvCxnSpPr>
        <p:spPr>
          <a:xfrm flipH="1">
            <a:off x="6232150" y="5112625"/>
            <a:ext cx="4800" cy="582300"/>
          </a:xfrm>
          <a:prstGeom prst="straightConnector1">
            <a:avLst/>
          </a:prstGeom>
          <a:noFill/>
          <a:ln cap="flat" cmpd="sng" w="28575">
            <a:solidFill>
              <a:schemeClr val="dk2"/>
            </a:solidFill>
            <a:prstDash val="dot"/>
            <a:round/>
            <a:headEnd len="sm" w="sm" type="none"/>
            <a:tailEnd len="sm" w="sm" type="none"/>
          </a:ln>
        </p:spPr>
      </p:cxnSp>
      <p:sp>
        <p:nvSpPr>
          <p:cNvPr id="769" name="Google Shape;769;g29b694ac2af_2_102"/>
          <p:cNvSpPr/>
          <p:nvPr/>
        </p:nvSpPr>
        <p:spPr>
          <a:xfrm>
            <a:off x="4027675" y="5735825"/>
            <a:ext cx="4387200" cy="629400"/>
          </a:xfrm>
          <a:prstGeom prst="roundRect">
            <a:avLst>
              <a:gd fmla="val 16667" name="adj"/>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제63조(자료제출 요구 및 검사)</a:t>
            </a:r>
            <a:endParaRPr b="1" i="0" sz="1400" u="none" cap="none" strike="noStrike">
              <a:solidFill>
                <a:srgbClr val="000000"/>
              </a:solidFill>
              <a:latin typeface="Noto Sans KR"/>
              <a:ea typeface="Noto Sans KR"/>
              <a:cs typeface="Noto Sans KR"/>
              <a:sym typeface="Noto Sans KR"/>
            </a:endParaRPr>
          </a:p>
        </p:txBody>
      </p:sp>
      <p:sp>
        <p:nvSpPr>
          <p:cNvPr id="770" name="Google Shape;770;g29b694ac2af_2_102"/>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10. 보호위원회 권한 강화로 인한 자료제출 및 사전실태점검 사례 증가</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771" name="Google Shape;771;g29b694ac2af_2_102"/>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29b694ac2af_7_36"/>
          <p:cNvSpPr/>
          <p:nvPr/>
        </p:nvSpPr>
        <p:spPr>
          <a:xfrm>
            <a:off x="2301175" y="1255575"/>
            <a:ext cx="7845300" cy="5529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Noto Sans KR"/>
                <a:ea typeface="Noto Sans KR"/>
                <a:cs typeface="Noto Sans KR"/>
                <a:sym typeface="Noto Sans KR"/>
              </a:rPr>
              <a:t>보호위원회는 침해사고 발생 위험성이 높고 취약점을 사전에 점검할 </a:t>
            </a:r>
            <a:r>
              <a:rPr b="0" i="0" lang="ko-KR" sz="1500" u="sng" cap="none" strike="noStrike">
                <a:solidFill>
                  <a:srgbClr val="FFC000"/>
                </a:solidFill>
                <a:latin typeface="Noto Sans KR"/>
                <a:ea typeface="Noto Sans KR"/>
                <a:cs typeface="Noto Sans KR"/>
                <a:sym typeface="Noto Sans KR"/>
              </a:rPr>
              <a:t>필요성이 인정되는 개인정보처리자에 대하여 개인정보 보호실태를 점검</a:t>
            </a:r>
            <a:r>
              <a:rPr b="0" i="0" lang="ko-KR" sz="1500" u="none" cap="none" strike="noStrike">
                <a:solidFill>
                  <a:schemeClr val="lt1"/>
                </a:solidFill>
                <a:latin typeface="Noto Sans KR"/>
                <a:ea typeface="Noto Sans KR"/>
                <a:cs typeface="Noto Sans KR"/>
                <a:sym typeface="Noto Sans KR"/>
              </a:rPr>
              <a:t>할 수 있다.</a:t>
            </a:r>
            <a:endParaRPr b="0" i="0" sz="1500" u="none" cap="none" strike="noStrike">
              <a:solidFill>
                <a:schemeClr val="lt1"/>
              </a:solidFill>
              <a:latin typeface="Noto Sans KR"/>
              <a:ea typeface="Noto Sans KR"/>
              <a:cs typeface="Noto Sans KR"/>
              <a:sym typeface="Noto Sans KR"/>
            </a:endParaRPr>
          </a:p>
        </p:txBody>
      </p:sp>
      <p:sp>
        <p:nvSpPr>
          <p:cNvPr id="777" name="Google Shape;777;g29b694ac2af_7_36"/>
          <p:cNvSpPr/>
          <p:nvPr/>
        </p:nvSpPr>
        <p:spPr>
          <a:xfrm>
            <a:off x="2301175" y="1917025"/>
            <a:ext cx="7845300" cy="5361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Noto Sans KR"/>
                <a:ea typeface="Noto Sans KR"/>
                <a:cs typeface="Noto Sans KR"/>
                <a:sym typeface="Noto Sans KR"/>
              </a:rPr>
              <a:t>실태점검을 실시하여 위반 사항 발견 시 시정방안을 정하여 따를 것을 권고할 수 있다.</a:t>
            </a:r>
            <a:endParaRPr b="0" i="0" sz="1500" u="none" cap="none" strike="noStrike">
              <a:solidFill>
                <a:schemeClr val="dk1"/>
              </a:solidFill>
              <a:latin typeface="Noto Sans KR"/>
              <a:ea typeface="Noto Sans KR"/>
              <a:cs typeface="Noto Sans KR"/>
              <a:sym typeface="Noto Sans KR"/>
            </a:endParaRPr>
          </a:p>
        </p:txBody>
      </p:sp>
      <p:sp>
        <p:nvSpPr>
          <p:cNvPr id="778" name="Google Shape;778;g29b694ac2af_7_36"/>
          <p:cNvSpPr/>
          <p:nvPr/>
        </p:nvSpPr>
        <p:spPr>
          <a:xfrm>
            <a:off x="2301150" y="2561687"/>
            <a:ext cx="7845300" cy="5361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Noto Sans KR"/>
                <a:ea typeface="Noto Sans KR"/>
                <a:cs typeface="Noto Sans KR"/>
                <a:sym typeface="Noto Sans KR"/>
              </a:rPr>
              <a:t>통보 시 </a:t>
            </a:r>
            <a:r>
              <a:rPr b="0" i="0" lang="ko-KR" sz="1500" u="sng" cap="none" strike="noStrike">
                <a:solidFill>
                  <a:srgbClr val="FFC000"/>
                </a:solidFill>
                <a:latin typeface="Noto Sans KR"/>
                <a:ea typeface="Noto Sans KR"/>
                <a:cs typeface="Noto Sans KR"/>
                <a:sym typeface="Noto Sans KR"/>
              </a:rPr>
              <a:t>10일 이내 해당 권고 수락 여부에 관하여 보호위원회에 통지</a:t>
            </a:r>
            <a:r>
              <a:rPr b="0" i="0" lang="ko-KR" sz="1500" u="none" cap="none" strike="noStrike">
                <a:solidFill>
                  <a:schemeClr val="lt1"/>
                </a:solidFill>
                <a:latin typeface="Noto Sans KR"/>
                <a:ea typeface="Noto Sans KR"/>
                <a:cs typeface="Noto Sans KR"/>
                <a:sym typeface="Noto Sans KR"/>
              </a:rPr>
              <a:t>해야하며 이 결과를 알려야 한다.</a:t>
            </a:r>
            <a:endParaRPr b="0" i="0" sz="1500" u="none" cap="none" strike="noStrike">
              <a:solidFill>
                <a:schemeClr val="lt1"/>
              </a:solidFill>
              <a:latin typeface="Noto Sans KR"/>
              <a:ea typeface="Noto Sans KR"/>
              <a:cs typeface="Noto Sans KR"/>
              <a:sym typeface="Noto Sans KR"/>
            </a:endParaRPr>
          </a:p>
        </p:txBody>
      </p:sp>
      <p:sp>
        <p:nvSpPr>
          <p:cNvPr id="779" name="Google Shape;779;g29b694ac2af_7_36"/>
          <p:cNvSpPr/>
          <p:nvPr/>
        </p:nvSpPr>
        <p:spPr>
          <a:xfrm>
            <a:off x="2298625" y="3223175"/>
            <a:ext cx="7845300" cy="5361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000000"/>
                </a:solidFill>
                <a:latin typeface="Noto Sans KR"/>
                <a:ea typeface="Noto Sans KR"/>
                <a:cs typeface="Noto Sans KR"/>
                <a:sym typeface="Noto Sans KR"/>
              </a:rPr>
              <a:t>시정권고를 받은 자가 해당 권고를 수락한 때에는 제64조 제1항에 따른 시정조치 명령을 받은 것으로 본다.</a:t>
            </a:r>
            <a:endParaRPr b="0" i="0" sz="1500" u="none" cap="none" strike="noStrike">
              <a:solidFill>
                <a:srgbClr val="000000"/>
              </a:solidFill>
              <a:latin typeface="Noto Sans KR"/>
              <a:ea typeface="Noto Sans KR"/>
              <a:cs typeface="Noto Sans KR"/>
              <a:sym typeface="Noto Sans KR"/>
            </a:endParaRPr>
          </a:p>
        </p:txBody>
      </p:sp>
      <p:sp>
        <p:nvSpPr>
          <p:cNvPr id="780" name="Google Shape;780;g29b694ac2af_7_36"/>
          <p:cNvSpPr/>
          <p:nvPr/>
        </p:nvSpPr>
        <p:spPr>
          <a:xfrm>
            <a:off x="467050" y="1260797"/>
            <a:ext cx="1517100" cy="5361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제63조의2 1항</a:t>
            </a:r>
            <a:endParaRPr b="0" i="0" sz="1400" u="none" cap="none" strike="noStrike">
              <a:solidFill>
                <a:srgbClr val="000000"/>
              </a:solidFill>
              <a:latin typeface="Noto Sans KR"/>
              <a:ea typeface="Noto Sans KR"/>
              <a:cs typeface="Noto Sans KR"/>
              <a:sym typeface="Noto Sans KR"/>
            </a:endParaRPr>
          </a:p>
        </p:txBody>
      </p:sp>
      <p:sp>
        <p:nvSpPr>
          <p:cNvPr id="781" name="Google Shape;781;g29b694ac2af_7_36"/>
          <p:cNvSpPr/>
          <p:nvPr/>
        </p:nvSpPr>
        <p:spPr>
          <a:xfrm>
            <a:off x="467050" y="1917029"/>
            <a:ext cx="1517100" cy="5361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제63조의2 2항</a:t>
            </a:r>
            <a:endParaRPr b="0" i="0" sz="1400" u="none" cap="none" strike="noStrike">
              <a:solidFill>
                <a:srgbClr val="000000"/>
              </a:solidFill>
              <a:latin typeface="Noto Sans KR"/>
              <a:ea typeface="Noto Sans KR"/>
              <a:cs typeface="Noto Sans KR"/>
              <a:sym typeface="Noto Sans KR"/>
            </a:endParaRPr>
          </a:p>
        </p:txBody>
      </p:sp>
      <p:sp>
        <p:nvSpPr>
          <p:cNvPr id="782" name="Google Shape;782;g29b694ac2af_7_36"/>
          <p:cNvSpPr/>
          <p:nvPr/>
        </p:nvSpPr>
        <p:spPr>
          <a:xfrm>
            <a:off x="467050" y="2570102"/>
            <a:ext cx="1517100" cy="5361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제63조의2 3항</a:t>
            </a:r>
            <a:endParaRPr b="0" i="0" sz="1400" u="none" cap="none" strike="noStrike">
              <a:solidFill>
                <a:srgbClr val="000000"/>
              </a:solidFill>
              <a:latin typeface="Noto Sans KR"/>
              <a:ea typeface="Noto Sans KR"/>
              <a:cs typeface="Noto Sans KR"/>
              <a:sym typeface="Noto Sans KR"/>
            </a:endParaRPr>
          </a:p>
        </p:txBody>
      </p:sp>
      <p:sp>
        <p:nvSpPr>
          <p:cNvPr id="783" name="Google Shape;783;g29b694ac2af_7_36"/>
          <p:cNvSpPr/>
          <p:nvPr/>
        </p:nvSpPr>
        <p:spPr>
          <a:xfrm>
            <a:off x="467050" y="3223172"/>
            <a:ext cx="1517100" cy="5361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제63조의2 4항</a:t>
            </a:r>
            <a:endParaRPr b="0" i="0" sz="1400" u="none" cap="none" strike="noStrike">
              <a:solidFill>
                <a:srgbClr val="000000"/>
              </a:solidFill>
              <a:latin typeface="Noto Sans KR"/>
              <a:ea typeface="Noto Sans KR"/>
              <a:cs typeface="Noto Sans KR"/>
              <a:sym typeface="Noto Sans KR"/>
            </a:endParaRPr>
          </a:p>
        </p:txBody>
      </p:sp>
      <p:sp>
        <p:nvSpPr>
          <p:cNvPr id="784" name="Google Shape;784;g29b694ac2af_7_36"/>
          <p:cNvSpPr/>
          <p:nvPr/>
        </p:nvSpPr>
        <p:spPr>
          <a:xfrm>
            <a:off x="10616775" y="1208425"/>
            <a:ext cx="1158900" cy="536100"/>
          </a:xfrm>
          <a:prstGeom prst="ellipse">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신설</a:t>
            </a:r>
            <a:endParaRPr b="1" i="0" sz="1400" u="none" cap="none" strike="noStrike">
              <a:solidFill>
                <a:srgbClr val="000000"/>
              </a:solidFill>
              <a:latin typeface="Noto Sans KR"/>
              <a:ea typeface="Noto Sans KR"/>
              <a:cs typeface="Noto Sans KR"/>
              <a:sym typeface="Noto Sans KR"/>
            </a:endParaRPr>
          </a:p>
        </p:txBody>
      </p:sp>
      <p:sp>
        <p:nvSpPr>
          <p:cNvPr id="785" name="Google Shape;785;g29b694ac2af_7_36"/>
          <p:cNvSpPr/>
          <p:nvPr/>
        </p:nvSpPr>
        <p:spPr>
          <a:xfrm>
            <a:off x="10616775" y="1889257"/>
            <a:ext cx="1158900" cy="536100"/>
          </a:xfrm>
          <a:prstGeom prst="ellipse">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신설</a:t>
            </a:r>
            <a:endParaRPr b="1" i="0" sz="1400" u="none" cap="none" strike="noStrike">
              <a:solidFill>
                <a:srgbClr val="000000"/>
              </a:solidFill>
              <a:latin typeface="Noto Sans KR"/>
              <a:ea typeface="Noto Sans KR"/>
              <a:cs typeface="Noto Sans KR"/>
              <a:sym typeface="Noto Sans KR"/>
            </a:endParaRPr>
          </a:p>
        </p:txBody>
      </p:sp>
      <p:sp>
        <p:nvSpPr>
          <p:cNvPr id="786" name="Google Shape;786;g29b694ac2af_7_36"/>
          <p:cNvSpPr/>
          <p:nvPr/>
        </p:nvSpPr>
        <p:spPr>
          <a:xfrm>
            <a:off x="10616775" y="2570090"/>
            <a:ext cx="1158900" cy="536100"/>
          </a:xfrm>
          <a:prstGeom prst="ellipse">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신설</a:t>
            </a:r>
            <a:endParaRPr b="1" i="0" sz="1400" u="none" cap="none" strike="noStrike">
              <a:solidFill>
                <a:srgbClr val="000000"/>
              </a:solidFill>
              <a:latin typeface="Noto Sans KR"/>
              <a:ea typeface="Noto Sans KR"/>
              <a:cs typeface="Noto Sans KR"/>
              <a:sym typeface="Noto Sans KR"/>
            </a:endParaRPr>
          </a:p>
        </p:txBody>
      </p:sp>
      <p:sp>
        <p:nvSpPr>
          <p:cNvPr id="787" name="Google Shape;787;g29b694ac2af_7_36"/>
          <p:cNvSpPr/>
          <p:nvPr/>
        </p:nvSpPr>
        <p:spPr>
          <a:xfrm>
            <a:off x="10616775" y="3250922"/>
            <a:ext cx="1158900" cy="536100"/>
          </a:xfrm>
          <a:prstGeom prst="ellipse">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신설</a:t>
            </a:r>
            <a:endParaRPr b="1" i="0" sz="1400" u="none" cap="none" strike="noStrike">
              <a:solidFill>
                <a:srgbClr val="000000"/>
              </a:solidFill>
              <a:latin typeface="Noto Sans KR"/>
              <a:ea typeface="Noto Sans KR"/>
              <a:cs typeface="Noto Sans KR"/>
              <a:sym typeface="Noto Sans KR"/>
            </a:endParaRPr>
          </a:p>
        </p:txBody>
      </p:sp>
      <p:cxnSp>
        <p:nvCxnSpPr>
          <p:cNvPr id="788" name="Google Shape;788;g29b694ac2af_7_36"/>
          <p:cNvCxnSpPr/>
          <p:nvPr/>
        </p:nvCxnSpPr>
        <p:spPr>
          <a:xfrm flipH="1">
            <a:off x="6232241" y="5065641"/>
            <a:ext cx="4800" cy="629400"/>
          </a:xfrm>
          <a:prstGeom prst="straightConnector1">
            <a:avLst/>
          </a:prstGeom>
          <a:noFill/>
          <a:ln cap="flat" cmpd="sng" w="28575">
            <a:solidFill>
              <a:schemeClr val="dk2"/>
            </a:solidFill>
            <a:prstDash val="dot"/>
            <a:round/>
            <a:headEnd len="sm" w="sm" type="none"/>
            <a:tailEnd len="sm" w="sm" type="none"/>
          </a:ln>
        </p:spPr>
      </p:cxnSp>
      <p:sp>
        <p:nvSpPr>
          <p:cNvPr id="789" name="Google Shape;789;g29b694ac2af_7_36"/>
          <p:cNvSpPr/>
          <p:nvPr/>
        </p:nvSpPr>
        <p:spPr>
          <a:xfrm>
            <a:off x="4027675" y="5735825"/>
            <a:ext cx="4387200" cy="629400"/>
          </a:xfrm>
          <a:prstGeom prst="roundRect">
            <a:avLst>
              <a:gd fmla="val 16667" name="adj"/>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제63조의2(사전 실태점검)</a:t>
            </a:r>
            <a:endParaRPr b="1" i="0" sz="1400" u="none" cap="none" strike="noStrike">
              <a:solidFill>
                <a:srgbClr val="000000"/>
              </a:solidFill>
              <a:latin typeface="Noto Sans KR"/>
              <a:ea typeface="Noto Sans KR"/>
              <a:cs typeface="Noto Sans KR"/>
              <a:sym typeface="Noto Sans KR"/>
            </a:endParaRPr>
          </a:p>
        </p:txBody>
      </p:sp>
      <p:sp>
        <p:nvSpPr>
          <p:cNvPr id="790" name="Google Shape;790;g29b694ac2af_7_36"/>
          <p:cNvSpPr/>
          <p:nvPr/>
        </p:nvSpPr>
        <p:spPr>
          <a:xfrm>
            <a:off x="2301150" y="3879400"/>
            <a:ext cx="7845300" cy="5361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Noto Sans KR"/>
                <a:ea typeface="Noto Sans KR"/>
                <a:cs typeface="Noto Sans KR"/>
                <a:sym typeface="Noto Sans KR"/>
              </a:rPr>
              <a:t>보호위원회는 시정권고를 받은 자가 해당 권고를 수락하지 아니하거나 이행하지 아니한 경우 제63조 제2항에 따른 검사를 할 수 있다.</a:t>
            </a:r>
            <a:endParaRPr b="0" i="0" sz="1500" u="none" cap="none" strike="noStrike">
              <a:solidFill>
                <a:schemeClr val="lt1"/>
              </a:solidFill>
              <a:latin typeface="Noto Sans KR"/>
              <a:ea typeface="Noto Sans KR"/>
              <a:cs typeface="Noto Sans KR"/>
              <a:sym typeface="Noto Sans KR"/>
            </a:endParaRPr>
          </a:p>
        </p:txBody>
      </p:sp>
      <p:sp>
        <p:nvSpPr>
          <p:cNvPr id="791" name="Google Shape;791;g29b694ac2af_7_36"/>
          <p:cNvSpPr/>
          <p:nvPr/>
        </p:nvSpPr>
        <p:spPr>
          <a:xfrm>
            <a:off x="2301155" y="4552480"/>
            <a:ext cx="7845300" cy="5529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000000"/>
                </a:solidFill>
                <a:latin typeface="Noto Sans KR"/>
                <a:ea typeface="Noto Sans KR"/>
                <a:cs typeface="Noto Sans KR"/>
                <a:sym typeface="Noto Sans KR"/>
              </a:rPr>
              <a:t>보호위원회는 관계 중앙행정기관의 장과 합동으로 제1항에 따른 개인정보 보호실태를 점검할 수 있다.</a:t>
            </a:r>
            <a:endParaRPr b="0" i="0" sz="1500" u="none" cap="none" strike="noStrike">
              <a:solidFill>
                <a:srgbClr val="000000"/>
              </a:solidFill>
              <a:latin typeface="Noto Sans KR"/>
              <a:ea typeface="Noto Sans KR"/>
              <a:cs typeface="Noto Sans KR"/>
              <a:sym typeface="Noto Sans KR"/>
            </a:endParaRPr>
          </a:p>
        </p:txBody>
      </p:sp>
      <p:sp>
        <p:nvSpPr>
          <p:cNvPr id="792" name="Google Shape;792;g29b694ac2af_7_36"/>
          <p:cNvSpPr/>
          <p:nvPr/>
        </p:nvSpPr>
        <p:spPr>
          <a:xfrm>
            <a:off x="467050" y="3887815"/>
            <a:ext cx="1517100" cy="5361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제63조의2 5항</a:t>
            </a:r>
            <a:endParaRPr b="0" i="0" sz="1400" u="none" cap="none" strike="noStrike">
              <a:solidFill>
                <a:srgbClr val="000000"/>
              </a:solidFill>
              <a:latin typeface="Noto Sans KR"/>
              <a:ea typeface="Noto Sans KR"/>
              <a:cs typeface="Noto Sans KR"/>
              <a:sym typeface="Noto Sans KR"/>
            </a:endParaRPr>
          </a:p>
        </p:txBody>
      </p:sp>
      <p:sp>
        <p:nvSpPr>
          <p:cNvPr id="793" name="Google Shape;793;g29b694ac2af_7_36"/>
          <p:cNvSpPr/>
          <p:nvPr/>
        </p:nvSpPr>
        <p:spPr>
          <a:xfrm>
            <a:off x="467050" y="4569347"/>
            <a:ext cx="1517100" cy="5361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제63조의2 6항</a:t>
            </a:r>
            <a:endParaRPr b="0" i="0" sz="1400" u="none" cap="none" strike="noStrike">
              <a:solidFill>
                <a:srgbClr val="000000"/>
              </a:solidFill>
              <a:latin typeface="Noto Sans KR"/>
              <a:ea typeface="Noto Sans KR"/>
              <a:cs typeface="Noto Sans KR"/>
              <a:sym typeface="Noto Sans KR"/>
            </a:endParaRPr>
          </a:p>
        </p:txBody>
      </p:sp>
      <p:sp>
        <p:nvSpPr>
          <p:cNvPr id="794" name="Google Shape;794;g29b694ac2af_7_36"/>
          <p:cNvSpPr/>
          <p:nvPr/>
        </p:nvSpPr>
        <p:spPr>
          <a:xfrm>
            <a:off x="10616775" y="3865490"/>
            <a:ext cx="1158900" cy="536100"/>
          </a:xfrm>
          <a:prstGeom prst="ellipse">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신설</a:t>
            </a:r>
            <a:endParaRPr b="1" i="0" sz="1400" u="none" cap="none" strike="noStrike">
              <a:solidFill>
                <a:srgbClr val="000000"/>
              </a:solidFill>
              <a:latin typeface="Noto Sans KR"/>
              <a:ea typeface="Noto Sans KR"/>
              <a:cs typeface="Noto Sans KR"/>
              <a:sym typeface="Noto Sans KR"/>
            </a:endParaRPr>
          </a:p>
        </p:txBody>
      </p:sp>
      <p:sp>
        <p:nvSpPr>
          <p:cNvPr id="795" name="Google Shape;795;g29b694ac2af_7_36"/>
          <p:cNvSpPr/>
          <p:nvPr/>
        </p:nvSpPr>
        <p:spPr>
          <a:xfrm>
            <a:off x="10616775" y="4546322"/>
            <a:ext cx="1158900" cy="536100"/>
          </a:xfrm>
          <a:prstGeom prst="ellipse">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신설</a:t>
            </a:r>
            <a:endParaRPr b="1" i="0" sz="1400" u="none" cap="none" strike="noStrike">
              <a:solidFill>
                <a:srgbClr val="000000"/>
              </a:solidFill>
              <a:latin typeface="Noto Sans KR"/>
              <a:ea typeface="Noto Sans KR"/>
              <a:cs typeface="Noto Sans KR"/>
              <a:sym typeface="Noto Sans KR"/>
            </a:endParaRPr>
          </a:p>
        </p:txBody>
      </p:sp>
      <p:sp>
        <p:nvSpPr>
          <p:cNvPr id="796" name="Google Shape;796;g29b694ac2af_7_36"/>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10. 보호위원회 권한 강화로 인한 자료제출 및 사전실태점검 사례 증가</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797" name="Google Shape;797;g29b694ac2af_7_36"/>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9b694ac2af_4_101"/>
          <p:cNvSpPr/>
          <p:nvPr/>
        </p:nvSpPr>
        <p:spPr>
          <a:xfrm>
            <a:off x="0" y="0"/>
            <a:ext cx="12192000" cy="107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g29b694ac2af_4_101"/>
          <p:cNvSpPr txBox="1"/>
          <p:nvPr/>
        </p:nvSpPr>
        <p:spPr>
          <a:xfrm>
            <a:off x="1124297" y="244675"/>
            <a:ext cx="10047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lt1"/>
                </a:solidFill>
                <a:latin typeface="Noto Sans KR"/>
                <a:ea typeface="Noto Sans KR"/>
                <a:cs typeface="Noto Sans KR"/>
                <a:sym typeface="Noto Sans KR"/>
              </a:rPr>
              <a:t>개인정보 처리단계와 법령</a:t>
            </a:r>
            <a:endParaRPr b="0" i="0" sz="16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155" name="Google Shape;155;g29b694ac2af_4_101"/>
          <p:cNvSpPr/>
          <p:nvPr/>
        </p:nvSpPr>
        <p:spPr>
          <a:xfrm rot="5400000">
            <a:off x="841717" y="1453825"/>
            <a:ext cx="1124700" cy="9825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29b694ac2af_4_101"/>
          <p:cNvSpPr/>
          <p:nvPr/>
        </p:nvSpPr>
        <p:spPr>
          <a:xfrm rot="5400000">
            <a:off x="2806750" y="1453825"/>
            <a:ext cx="1124700" cy="9825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29b694ac2af_4_101"/>
          <p:cNvSpPr/>
          <p:nvPr/>
        </p:nvSpPr>
        <p:spPr>
          <a:xfrm rot="5400000">
            <a:off x="1824233" y="2674297"/>
            <a:ext cx="1124700" cy="9825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29b694ac2af_4_101"/>
          <p:cNvSpPr/>
          <p:nvPr/>
        </p:nvSpPr>
        <p:spPr>
          <a:xfrm rot="5400000">
            <a:off x="1824233" y="4112347"/>
            <a:ext cx="1124700" cy="9825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29b694ac2af_4_101"/>
          <p:cNvSpPr/>
          <p:nvPr/>
        </p:nvSpPr>
        <p:spPr>
          <a:xfrm rot="5400000">
            <a:off x="1824233" y="5550397"/>
            <a:ext cx="1124700" cy="9825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29b694ac2af_4_101"/>
          <p:cNvSpPr txBox="1"/>
          <p:nvPr/>
        </p:nvSpPr>
        <p:spPr>
          <a:xfrm>
            <a:off x="942525" y="1711075"/>
            <a:ext cx="9231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FFFF"/>
                </a:solidFill>
                <a:latin typeface="Noto Sans KR"/>
                <a:ea typeface="Noto Sans KR"/>
                <a:cs typeface="Noto Sans KR"/>
                <a:sym typeface="Noto Sans KR"/>
              </a:rPr>
              <a:t>1.수집</a:t>
            </a:r>
            <a:endParaRPr b="1" i="0" sz="2000" u="none" cap="none" strike="noStrike">
              <a:solidFill>
                <a:srgbClr val="FFFFFF"/>
              </a:solidFill>
              <a:latin typeface="Noto Sans KR"/>
              <a:ea typeface="Noto Sans KR"/>
              <a:cs typeface="Noto Sans KR"/>
              <a:sym typeface="Noto Sans KR"/>
            </a:endParaRPr>
          </a:p>
        </p:txBody>
      </p:sp>
      <p:sp>
        <p:nvSpPr>
          <p:cNvPr id="161" name="Google Shape;161;g29b694ac2af_4_101"/>
          <p:cNvSpPr txBox="1"/>
          <p:nvPr/>
        </p:nvSpPr>
        <p:spPr>
          <a:xfrm>
            <a:off x="2907550" y="1711075"/>
            <a:ext cx="9825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FFFF"/>
                </a:solidFill>
                <a:latin typeface="Noto Sans KR"/>
                <a:ea typeface="Noto Sans KR"/>
                <a:cs typeface="Noto Sans KR"/>
                <a:sym typeface="Noto Sans KR"/>
              </a:rPr>
              <a:t>2.이용</a:t>
            </a:r>
            <a:endParaRPr b="1" i="0" sz="2000" u="none" cap="none" strike="noStrike">
              <a:solidFill>
                <a:srgbClr val="FFFFFF"/>
              </a:solidFill>
              <a:latin typeface="Noto Sans KR"/>
              <a:ea typeface="Noto Sans KR"/>
              <a:cs typeface="Noto Sans KR"/>
              <a:sym typeface="Noto Sans KR"/>
            </a:endParaRPr>
          </a:p>
        </p:txBody>
      </p:sp>
      <p:sp>
        <p:nvSpPr>
          <p:cNvPr id="162" name="Google Shape;162;g29b694ac2af_4_101"/>
          <p:cNvSpPr txBox="1"/>
          <p:nvPr/>
        </p:nvSpPr>
        <p:spPr>
          <a:xfrm>
            <a:off x="1925025" y="2931550"/>
            <a:ext cx="9231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FFFF"/>
                </a:solidFill>
                <a:latin typeface="Noto Sans KR"/>
                <a:ea typeface="Noto Sans KR"/>
                <a:cs typeface="Noto Sans KR"/>
                <a:sym typeface="Noto Sans KR"/>
              </a:rPr>
              <a:t>3.제공</a:t>
            </a:r>
            <a:endParaRPr b="1" i="0" sz="2000" u="none" cap="none" strike="noStrike">
              <a:solidFill>
                <a:srgbClr val="FFFFFF"/>
              </a:solidFill>
              <a:latin typeface="Noto Sans KR"/>
              <a:ea typeface="Noto Sans KR"/>
              <a:cs typeface="Noto Sans KR"/>
              <a:sym typeface="Noto Sans KR"/>
            </a:endParaRPr>
          </a:p>
        </p:txBody>
      </p:sp>
      <p:sp>
        <p:nvSpPr>
          <p:cNvPr id="163" name="Google Shape;163;g29b694ac2af_4_101"/>
          <p:cNvSpPr txBox="1"/>
          <p:nvPr/>
        </p:nvSpPr>
        <p:spPr>
          <a:xfrm>
            <a:off x="1925025" y="4369600"/>
            <a:ext cx="9231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FFFF"/>
                </a:solidFill>
                <a:latin typeface="Noto Sans KR"/>
                <a:ea typeface="Noto Sans KR"/>
                <a:cs typeface="Noto Sans KR"/>
                <a:sym typeface="Noto Sans KR"/>
              </a:rPr>
              <a:t>4.보관</a:t>
            </a:r>
            <a:endParaRPr b="1" i="0" sz="2000" u="none" cap="none" strike="noStrike">
              <a:solidFill>
                <a:srgbClr val="FFFFFF"/>
              </a:solidFill>
              <a:latin typeface="Noto Sans KR"/>
              <a:ea typeface="Noto Sans KR"/>
              <a:cs typeface="Noto Sans KR"/>
              <a:sym typeface="Noto Sans KR"/>
            </a:endParaRPr>
          </a:p>
        </p:txBody>
      </p:sp>
      <p:sp>
        <p:nvSpPr>
          <p:cNvPr id="164" name="Google Shape;164;g29b694ac2af_4_101"/>
          <p:cNvSpPr txBox="1"/>
          <p:nvPr/>
        </p:nvSpPr>
        <p:spPr>
          <a:xfrm>
            <a:off x="1925025" y="5807650"/>
            <a:ext cx="9231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FFFF"/>
                </a:solidFill>
                <a:latin typeface="Noto Sans KR"/>
                <a:ea typeface="Noto Sans KR"/>
                <a:cs typeface="Noto Sans KR"/>
                <a:sym typeface="Noto Sans KR"/>
              </a:rPr>
              <a:t>5.파기</a:t>
            </a:r>
            <a:endParaRPr b="1" i="0" sz="2000" u="none" cap="none" strike="noStrike">
              <a:solidFill>
                <a:srgbClr val="FFFFFF"/>
              </a:solidFill>
              <a:latin typeface="Noto Sans KR"/>
              <a:ea typeface="Noto Sans KR"/>
              <a:cs typeface="Noto Sans KR"/>
              <a:sym typeface="Noto Sans KR"/>
            </a:endParaRPr>
          </a:p>
        </p:txBody>
      </p:sp>
      <p:sp>
        <p:nvSpPr>
          <p:cNvPr id="165" name="Google Shape;165;g29b694ac2af_4_101"/>
          <p:cNvSpPr/>
          <p:nvPr/>
        </p:nvSpPr>
        <p:spPr>
          <a:xfrm>
            <a:off x="4464908" y="2138422"/>
            <a:ext cx="3036130" cy="3690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29b694ac2af_4_101"/>
          <p:cNvSpPr txBox="1"/>
          <p:nvPr/>
        </p:nvSpPr>
        <p:spPr>
          <a:xfrm>
            <a:off x="4554525" y="2138400"/>
            <a:ext cx="2857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14세 미만 법정 대리인 동의(22조)</a:t>
            </a:r>
            <a:endParaRPr b="0" i="0" sz="1400" u="none" cap="none" strike="noStrike">
              <a:solidFill>
                <a:srgbClr val="FFFFFF"/>
              </a:solidFill>
              <a:latin typeface="Noto Sans KR"/>
              <a:ea typeface="Noto Sans KR"/>
              <a:cs typeface="Noto Sans KR"/>
              <a:sym typeface="Noto Sans KR"/>
            </a:endParaRPr>
          </a:p>
        </p:txBody>
      </p:sp>
      <p:sp>
        <p:nvSpPr>
          <p:cNvPr id="167" name="Google Shape;167;g29b694ac2af_4_101"/>
          <p:cNvSpPr/>
          <p:nvPr/>
        </p:nvSpPr>
        <p:spPr>
          <a:xfrm>
            <a:off x="4464908" y="1760584"/>
            <a:ext cx="3036130" cy="3690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29b694ac2af_4_101"/>
          <p:cNvSpPr txBox="1"/>
          <p:nvPr/>
        </p:nvSpPr>
        <p:spPr>
          <a:xfrm>
            <a:off x="4554525" y="1760575"/>
            <a:ext cx="2857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최소 수집(16조)</a:t>
            </a:r>
            <a:endParaRPr b="0" i="0" sz="1400" u="none" cap="none" strike="noStrike">
              <a:solidFill>
                <a:srgbClr val="FFFFFF"/>
              </a:solidFill>
              <a:latin typeface="Noto Sans KR"/>
              <a:ea typeface="Noto Sans KR"/>
              <a:cs typeface="Noto Sans KR"/>
              <a:sym typeface="Noto Sans KR"/>
            </a:endParaRPr>
          </a:p>
        </p:txBody>
      </p:sp>
      <p:sp>
        <p:nvSpPr>
          <p:cNvPr id="169" name="Google Shape;169;g29b694ac2af_4_101"/>
          <p:cNvSpPr/>
          <p:nvPr/>
        </p:nvSpPr>
        <p:spPr>
          <a:xfrm>
            <a:off x="4464908" y="1382747"/>
            <a:ext cx="3036130" cy="3690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29b694ac2af_4_101"/>
          <p:cNvSpPr txBox="1"/>
          <p:nvPr/>
        </p:nvSpPr>
        <p:spPr>
          <a:xfrm>
            <a:off x="4554525" y="1382725"/>
            <a:ext cx="2857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수집 이용(15조)</a:t>
            </a:r>
            <a:endParaRPr b="0" i="0" sz="1400" u="none" cap="none" strike="noStrike">
              <a:solidFill>
                <a:srgbClr val="FFFFFF"/>
              </a:solidFill>
              <a:latin typeface="Noto Sans KR"/>
              <a:ea typeface="Noto Sans KR"/>
              <a:cs typeface="Noto Sans KR"/>
              <a:sym typeface="Noto Sans KR"/>
            </a:endParaRPr>
          </a:p>
        </p:txBody>
      </p:sp>
      <p:sp>
        <p:nvSpPr>
          <p:cNvPr id="171" name="Google Shape;171;g29b694ac2af_4_101"/>
          <p:cNvSpPr/>
          <p:nvPr/>
        </p:nvSpPr>
        <p:spPr>
          <a:xfrm>
            <a:off x="4464858" y="3358897"/>
            <a:ext cx="3036000" cy="3690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29b694ac2af_4_101"/>
          <p:cNvSpPr txBox="1"/>
          <p:nvPr/>
        </p:nvSpPr>
        <p:spPr>
          <a:xfrm>
            <a:off x="4554525" y="3358875"/>
            <a:ext cx="2857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처리위탁(26조)</a:t>
            </a:r>
            <a:endParaRPr b="0" i="0" sz="1400" u="none" cap="none" strike="noStrike">
              <a:solidFill>
                <a:srgbClr val="FFFFFF"/>
              </a:solidFill>
              <a:latin typeface="Noto Sans KR"/>
              <a:ea typeface="Noto Sans KR"/>
              <a:cs typeface="Noto Sans KR"/>
              <a:sym typeface="Noto Sans KR"/>
            </a:endParaRPr>
          </a:p>
        </p:txBody>
      </p:sp>
      <p:sp>
        <p:nvSpPr>
          <p:cNvPr id="173" name="Google Shape;173;g29b694ac2af_4_101"/>
          <p:cNvSpPr/>
          <p:nvPr/>
        </p:nvSpPr>
        <p:spPr>
          <a:xfrm>
            <a:off x="4464858" y="2981059"/>
            <a:ext cx="3036000" cy="3690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29b694ac2af_4_101"/>
          <p:cNvSpPr txBox="1"/>
          <p:nvPr/>
        </p:nvSpPr>
        <p:spPr>
          <a:xfrm>
            <a:off x="4554525" y="2981050"/>
            <a:ext cx="2857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목적 외 이용 제공 제한(18조)</a:t>
            </a:r>
            <a:endParaRPr b="0" i="0" sz="1400" u="none" cap="none" strike="noStrike">
              <a:solidFill>
                <a:srgbClr val="FFFFFF"/>
              </a:solidFill>
              <a:latin typeface="Noto Sans KR"/>
              <a:ea typeface="Noto Sans KR"/>
              <a:cs typeface="Noto Sans KR"/>
              <a:sym typeface="Noto Sans KR"/>
            </a:endParaRPr>
          </a:p>
        </p:txBody>
      </p:sp>
      <p:sp>
        <p:nvSpPr>
          <p:cNvPr id="175" name="Google Shape;175;g29b694ac2af_4_101"/>
          <p:cNvSpPr/>
          <p:nvPr/>
        </p:nvSpPr>
        <p:spPr>
          <a:xfrm>
            <a:off x="4464858" y="2603222"/>
            <a:ext cx="3036000" cy="3690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29b694ac2af_4_101"/>
          <p:cNvSpPr txBox="1"/>
          <p:nvPr/>
        </p:nvSpPr>
        <p:spPr>
          <a:xfrm>
            <a:off x="4554525" y="2603200"/>
            <a:ext cx="2857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제3자 제공(17조)</a:t>
            </a:r>
            <a:endParaRPr b="0" i="0" sz="1400" u="none" cap="none" strike="noStrike">
              <a:solidFill>
                <a:srgbClr val="FFFFFF"/>
              </a:solidFill>
              <a:latin typeface="Noto Sans KR"/>
              <a:ea typeface="Noto Sans KR"/>
              <a:cs typeface="Noto Sans KR"/>
              <a:sym typeface="Noto Sans KR"/>
            </a:endParaRPr>
          </a:p>
        </p:txBody>
      </p:sp>
      <p:sp>
        <p:nvSpPr>
          <p:cNvPr id="177" name="Google Shape;177;g29b694ac2af_4_101"/>
          <p:cNvSpPr/>
          <p:nvPr/>
        </p:nvSpPr>
        <p:spPr>
          <a:xfrm>
            <a:off x="4465283" y="4608022"/>
            <a:ext cx="30360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29b694ac2af_4_101"/>
          <p:cNvSpPr txBox="1"/>
          <p:nvPr/>
        </p:nvSpPr>
        <p:spPr>
          <a:xfrm>
            <a:off x="4554950" y="4608000"/>
            <a:ext cx="2857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처리방침(30조) 보호책임자(31조)</a:t>
            </a:r>
            <a:endParaRPr b="0" i="0" sz="1400" u="none" cap="none" strike="noStrike">
              <a:solidFill>
                <a:srgbClr val="FFFFFF"/>
              </a:solidFill>
              <a:latin typeface="Arial"/>
              <a:ea typeface="Arial"/>
              <a:cs typeface="Arial"/>
              <a:sym typeface="Arial"/>
            </a:endParaRPr>
          </a:p>
        </p:txBody>
      </p:sp>
      <p:sp>
        <p:nvSpPr>
          <p:cNvPr id="179" name="Google Shape;179;g29b694ac2af_4_101"/>
          <p:cNvSpPr/>
          <p:nvPr/>
        </p:nvSpPr>
        <p:spPr>
          <a:xfrm>
            <a:off x="4465283" y="4230184"/>
            <a:ext cx="30360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29b694ac2af_4_101"/>
          <p:cNvSpPr txBox="1"/>
          <p:nvPr/>
        </p:nvSpPr>
        <p:spPr>
          <a:xfrm>
            <a:off x="4554950" y="4230175"/>
            <a:ext cx="2857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안전조치 의무(29조)</a:t>
            </a:r>
            <a:endParaRPr b="0" i="0" sz="1400" u="none" cap="none" strike="noStrike">
              <a:solidFill>
                <a:srgbClr val="FFFFFF"/>
              </a:solidFill>
              <a:latin typeface="Arial"/>
              <a:ea typeface="Arial"/>
              <a:cs typeface="Arial"/>
              <a:sym typeface="Arial"/>
            </a:endParaRPr>
          </a:p>
        </p:txBody>
      </p:sp>
      <p:sp>
        <p:nvSpPr>
          <p:cNvPr id="181" name="Google Shape;181;g29b694ac2af_4_101"/>
          <p:cNvSpPr/>
          <p:nvPr/>
        </p:nvSpPr>
        <p:spPr>
          <a:xfrm>
            <a:off x="4465700" y="5479300"/>
            <a:ext cx="3036000" cy="11247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29b694ac2af_4_101"/>
          <p:cNvSpPr txBox="1"/>
          <p:nvPr/>
        </p:nvSpPr>
        <p:spPr>
          <a:xfrm>
            <a:off x="4555375" y="5857150"/>
            <a:ext cx="2857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파기(21조)</a:t>
            </a:r>
            <a:endParaRPr b="0" i="0" sz="1400" u="none" cap="none" strike="noStrike">
              <a:solidFill>
                <a:srgbClr val="FFFFFF"/>
              </a:solidFill>
              <a:latin typeface="Noto Sans KR"/>
              <a:ea typeface="Noto Sans KR"/>
              <a:cs typeface="Noto Sans KR"/>
              <a:sym typeface="Noto Sans KR"/>
            </a:endParaRPr>
          </a:p>
        </p:txBody>
      </p:sp>
      <p:sp>
        <p:nvSpPr>
          <p:cNvPr id="183" name="Google Shape;183;g29b694ac2af_4_101"/>
          <p:cNvSpPr/>
          <p:nvPr/>
        </p:nvSpPr>
        <p:spPr>
          <a:xfrm>
            <a:off x="8173050" y="3169973"/>
            <a:ext cx="3269400" cy="3690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29b694ac2af_4_101"/>
          <p:cNvSpPr txBox="1"/>
          <p:nvPr/>
        </p:nvSpPr>
        <p:spPr>
          <a:xfrm>
            <a:off x="8269615" y="3169952"/>
            <a:ext cx="30774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영업양도,양수(27조)(민간)</a:t>
            </a:r>
            <a:endParaRPr b="0" i="0" sz="1400" u="none" cap="none" strike="noStrike">
              <a:solidFill>
                <a:srgbClr val="FFFFFF"/>
              </a:solidFill>
              <a:latin typeface="Noto Sans KR"/>
              <a:ea typeface="Noto Sans KR"/>
              <a:cs typeface="Noto Sans KR"/>
              <a:sym typeface="Noto Sans KR"/>
            </a:endParaRPr>
          </a:p>
        </p:txBody>
      </p:sp>
      <p:sp>
        <p:nvSpPr>
          <p:cNvPr id="185" name="Google Shape;185;g29b694ac2af_4_101"/>
          <p:cNvSpPr/>
          <p:nvPr/>
        </p:nvSpPr>
        <p:spPr>
          <a:xfrm>
            <a:off x="8173050" y="2792134"/>
            <a:ext cx="3269400" cy="3690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29b694ac2af_4_101"/>
          <p:cNvSpPr txBox="1"/>
          <p:nvPr/>
        </p:nvSpPr>
        <p:spPr>
          <a:xfrm>
            <a:off x="8269615" y="2792125"/>
            <a:ext cx="30774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국외이전(제3장 제4절)</a:t>
            </a:r>
            <a:endParaRPr b="0" i="0" sz="1400" u="none" cap="none" strike="noStrike">
              <a:solidFill>
                <a:srgbClr val="FFFFFF"/>
              </a:solidFill>
              <a:latin typeface="Noto Sans KR"/>
              <a:ea typeface="Noto Sans KR"/>
              <a:cs typeface="Noto Sans KR"/>
              <a:sym typeface="Noto Sans KR"/>
            </a:endParaRPr>
          </a:p>
        </p:txBody>
      </p:sp>
      <p:sp>
        <p:nvSpPr>
          <p:cNvPr id="187" name="Google Shape;187;g29b694ac2af_4_101"/>
          <p:cNvSpPr/>
          <p:nvPr/>
        </p:nvSpPr>
        <p:spPr>
          <a:xfrm>
            <a:off x="8173050" y="4834675"/>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29b694ac2af_4_101"/>
          <p:cNvSpPr/>
          <p:nvPr/>
        </p:nvSpPr>
        <p:spPr>
          <a:xfrm>
            <a:off x="8173050" y="4456836"/>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29b694ac2af_4_101"/>
          <p:cNvSpPr/>
          <p:nvPr/>
        </p:nvSpPr>
        <p:spPr>
          <a:xfrm>
            <a:off x="8173050" y="4078997"/>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29b694ac2af_4_101"/>
          <p:cNvSpPr txBox="1"/>
          <p:nvPr/>
        </p:nvSpPr>
        <p:spPr>
          <a:xfrm>
            <a:off x="8173100" y="4032625"/>
            <a:ext cx="1634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개인정보 유출 통지 신고</a:t>
            </a:r>
            <a:endParaRPr b="0" i="0" sz="900" u="none" cap="none" strike="noStrike">
              <a:solidFill>
                <a:srgbClr val="FFFFFF"/>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(34조, 39조의4)</a:t>
            </a:r>
            <a:endParaRPr b="0" i="0" sz="900" u="none" cap="none" strike="noStrike">
              <a:solidFill>
                <a:srgbClr val="FFFFFF"/>
              </a:solidFill>
              <a:latin typeface="Noto Sans KR"/>
              <a:ea typeface="Noto Sans KR"/>
              <a:cs typeface="Noto Sans KR"/>
              <a:sym typeface="Noto Sans KR"/>
            </a:endParaRPr>
          </a:p>
        </p:txBody>
      </p:sp>
      <p:sp>
        <p:nvSpPr>
          <p:cNvPr id="191" name="Google Shape;191;g29b694ac2af_4_101"/>
          <p:cNvSpPr/>
          <p:nvPr/>
        </p:nvSpPr>
        <p:spPr>
          <a:xfrm>
            <a:off x="8173100" y="1400825"/>
            <a:ext cx="3269400" cy="11067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29b694ac2af_4_101"/>
          <p:cNvSpPr txBox="1"/>
          <p:nvPr/>
        </p:nvSpPr>
        <p:spPr>
          <a:xfrm>
            <a:off x="8269211" y="1445263"/>
            <a:ext cx="30771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 처리제한 -</a:t>
            </a:r>
            <a:endParaRPr b="0" i="0" sz="1400" u="none" cap="none" strike="noStrike">
              <a:solidFill>
                <a:srgbClr val="FFFFFF"/>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민감정보</a:t>
            </a:r>
            <a:endParaRPr b="0" i="0" sz="1400" u="none" cap="none" strike="noStrike">
              <a:solidFill>
                <a:srgbClr val="FFFFFF"/>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고유식별정보</a:t>
            </a:r>
            <a:endParaRPr b="0" i="0" sz="1400" u="none" cap="none" strike="noStrike">
              <a:solidFill>
                <a:srgbClr val="FFFFFF"/>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Noto Sans KR"/>
                <a:ea typeface="Noto Sans KR"/>
                <a:cs typeface="Noto Sans KR"/>
                <a:sym typeface="Noto Sans KR"/>
              </a:rPr>
              <a:t>주민등록번호</a:t>
            </a:r>
            <a:endParaRPr b="0" i="0" sz="1400" u="none" cap="none" strike="noStrike">
              <a:solidFill>
                <a:srgbClr val="FFFFFF"/>
              </a:solidFill>
              <a:latin typeface="Noto Sans KR"/>
              <a:ea typeface="Noto Sans KR"/>
              <a:cs typeface="Noto Sans KR"/>
              <a:sym typeface="Noto Sans KR"/>
            </a:endParaRPr>
          </a:p>
        </p:txBody>
      </p:sp>
      <p:sp>
        <p:nvSpPr>
          <p:cNvPr id="193" name="Google Shape;193;g29b694ac2af_4_101"/>
          <p:cNvSpPr/>
          <p:nvPr/>
        </p:nvSpPr>
        <p:spPr>
          <a:xfrm>
            <a:off x="9769555" y="5032200"/>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29b694ac2af_4_101"/>
          <p:cNvSpPr/>
          <p:nvPr/>
        </p:nvSpPr>
        <p:spPr>
          <a:xfrm>
            <a:off x="9769555" y="4654361"/>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29b694ac2af_4_101"/>
          <p:cNvSpPr/>
          <p:nvPr/>
        </p:nvSpPr>
        <p:spPr>
          <a:xfrm>
            <a:off x="9769555" y="4276522"/>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29b694ac2af_4_101"/>
          <p:cNvSpPr txBox="1"/>
          <p:nvPr/>
        </p:nvSpPr>
        <p:spPr>
          <a:xfrm>
            <a:off x="8173050" y="4410475"/>
            <a:ext cx="1634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이용내역통지</a:t>
            </a:r>
            <a:endParaRPr b="0" i="0" sz="900" u="none" cap="none" strike="noStrike">
              <a:solidFill>
                <a:srgbClr val="FFFFFF"/>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(제39조의8)</a:t>
            </a:r>
            <a:endParaRPr b="0" i="0" sz="900" u="none" cap="none" strike="noStrike">
              <a:solidFill>
                <a:srgbClr val="FFFFFF"/>
              </a:solidFill>
              <a:latin typeface="Noto Sans KR"/>
              <a:ea typeface="Noto Sans KR"/>
              <a:cs typeface="Noto Sans KR"/>
              <a:sym typeface="Noto Sans KR"/>
            </a:endParaRPr>
          </a:p>
        </p:txBody>
      </p:sp>
      <p:sp>
        <p:nvSpPr>
          <p:cNvPr id="197" name="Google Shape;197;g29b694ac2af_4_101"/>
          <p:cNvSpPr txBox="1"/>
          <p:nvPr/>
        </p:nvSpPr>
        <p:spPr>
          <a:xfrm>
            <a:off x="8173050" y="4788325"/>
            <a:ext cx="1634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차단, 삭제</a:t>
            </a:r>
            <a:endParaRPr b="0" i="0" sz="900" u="none" cap="none" strike="noStrike">
              <a:solidFill>
                <a:srgbClr val="FFFFFF"/>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(제39조의10)</a:t>
            </a:r>
            <a:endParaRPr b="0" i="0" sz="900" u="none" cap="none" strike="noStrike">
              <a:solidFill>
                <a:srgbClr val="FFFFFF"/>
              </a:solidFill>
              <a:latin typeface="Noto Sans KR"/>
              <a:ea typeface="Noto Sans KR"/>
              <a:cs typeface="Noto Sans KR"/>
              <a:sym typeface="Noto Sans KR"/>
            </a:endParaRPr>
          </a:p>
        </p:txBody>
      </p:sp>
      <p:sp>
        <p:nvSpPr>
          <p:cNvPr id="198" name="Google Shape;198;g29b694ac2af_4_101"/>
          <p:cNvSpPr txBox="1"/>
          <p:nvPr/>
        </p:nvSpPr>
        <p:spPr>
          <a:xfrm>
            <a:off x="9769550" y="4230175"/>
            <a:ext cx="1634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개인정보파일 등록</a:t>
            </a:r>
            <a:endParaRPr b="0" i="0" sz="900" u="none" cap="none" strike="noStrike">
              <a:solidFill>
                <a:srgbClr val="FFFFFF"/>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(32조)(공공기관)</a:t>
            </a:r>
            <a:endParaRPr b="0" i="0" sz="900" u="none" cap="none" strike="noStrike">
              <a:solidFill>
                <a:srgbClr val="FFFFFF"/>
              </a:solidFill>
              <a:latin typeface="Noto Sans KR"/>
              <a:ea typeface="Noto Sans KR"/>
              <a:cs typeface="Noto Sans KR"/>
              <a:sym typeface="Noto Sans KR"/>
            </a:endParaRPr>
          </a:p>
        </p:txBody>
      </p:sp>
      <p:sp>
        <p:nvSpPr>
          <p:cNvPr id="199" name="Google Shape;199;g29b694ac2af_4_101"/>
          <p:cNvSpPr txBox="1"/>
          <p:nvPr/>
        </p:nvSpPr>
        <p:spPr>
          <a:xfrm>
            <a:off x="9769550" y="4608000"/>
            <a:ext cx="1634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손해배상보장</a:t>
            </a:r>
            <a:endParaRPr b="0" i="0" sz="900" u="none" cap="none" strike="noStrike">
              <a:solidFill>
                <a:srgbClr val="FFFFFF"/>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(제39조의9)</a:t>
            </a:r>
            <a:endParaRPr b="0" i="0" sz="900" u="none" cap="none" strike="noStrike">
              <a:solidFill>
                <a:srgbClr val="FFFFFF"/>
              </a:solidFill>
              <a:latin typeface="Noto Sans KR"/>
              <a:ea typeface="Noto Sans KR"/>
              <a:cs typeface="Noto Sans KR"/>
              <a:sym typeface="Noto Sans KR"/>
            </a:endParaRPr>
          </a:p>
        </p:txBody>
      </p:sp>
      <p:sp>
        <p:nvSpPr>
          <p:cNvPr id="200" name="Google Shape;200;g29b694ac2af_4_101"/>
          <p:cNvSpPr txBox="1"/>
          <p:nvPr/>
        </p:nvSpPr>
        <p:spPr>
          <a:xfrm>
            <a:off x="9769550" y="4985850"/>
            <a:ext cx="1634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국내대리인 지정</a:t>
            </a:r>
            <a:endParaRPr b="0" i="0" sz="900" u="none" cap="none" strike="noStrike">
              <a:solidFill>
                <a:srgbClr val="FFFFFF"/>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FFFFFF"/>
                </a:solidFill>
                <a:latin typeface="Noto Sans KR"/>
                <a:ea typeface="Noto Sans KR"/>
                <a:cs typeface="Noto Sans KR"/>
                <a:sym typeface="Noto Sans KR"/>
              </a:rPr>
              <a:t>(제39조의11)</a:t>
            </a:r>
            <a:endParaRPr b="0" i="0" sz="900" u="none" cap="none" strike="noStrike">
              <a:solidFill>
                <a:srgbClr val="FFFFFF"/>
              </a:solidFill>
              <a:latin typeface="Noto Sans KR"/>
              <a:ea typeface="Noto Sans KR"/>
              <a:cs typeface="Noto Sans KR"/>
              <a:sym typeface="Noto Sans KR"/>
            </a:endParaRPr>
          </a:p>
        </p:txBody>
      </p:sp>
      <p:sp>
        <p:nvSpPr>
          <p:cNvPr id="201" name="Google Shape;201;g29b694ac2af_4_101"/>
          <p:cNvSpPr/>
          <p:nvPr/>
        </p:nvSpPr>
        <p:spPr>
          <a:xfrm>
            <a:off x="2198025" y="3789175"/>
            <a:ext cx="377100" cy="190800"/>
          </a:xfrm>
          <a:prstGeom prst="downArrow">
            <a:avLst>
              <a:gd fmla="val 50000" name="adj1"/>
              <a:gd fmla="val 50000" name="adj2"/>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29b694ac2af_4_101"/>
          <p:cNvSpPr/>
          <p:nvPr/>
        </p:nvSpPr>
        <p:spPr>
          <a:xfrm>
            <a:off x="2198025" y="5227225"/>
            <a:ext cx="377100" cy="190800"/>
          </a:xfrm>
          <a:prstGeom prst="downArrow">
            <a:avLst>
              <a:gd fmla="val 50000" name="adj1"/>
              <a:gd fmla="val 50000" name="adj2"/>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29b694ac2af_4_101"/>
          <p:cNvSpPr/>
          <p:nvPr/>
        </p:nvSpPr>
        <p:spPr>
          <a:xfrm rot="-1487464">
            <a:off x="1662480" y="2472615"/>
            <a:ext cx="377048" cy="190609"/>
          </a:xfrm>
          <a:prstGeom prst="downArrow">
            <a:avLst>
              <a:gd fmla="val 50000" name="adj1"/>
              <a:gd fmla="val 50000" name="adj2"/>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29b694ac2af_4_101"/>
          <p:cNvSpPr/>
          <p:nvPr/>
        </p:nvSpPr>
        <p:spPr>
          <a:xfrm flipH="1" rot="1487464">
            <a:off x="2714680" y="2472615"/>
            <a:ext cx="377048" cy="190609"/>
          </a:xfrm>
          <a:prstGeom prst="downArrow">
            <a:avLst>
              <a:gd fmla="val 50000" name="adj1"/>
              <a:gd fmla="val 50000" name="adj2"/>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29b694ac2af_4_101"/>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r>
              <a:rPr lang="ko-KR"/>
              <a:t>- </a:t>
            </a:r>
            <a:fld id="{00000000-1234-1234-1234-123412341234}" type="slidenum">
              <a:rPr lang="ko-KR"/>
              <a:t>‹#›</a:t>
            </a:fld>
            <a:r>
              <a:rPr lang="ko-KR"/>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26193ac6ed3_1_36"/>
          <p:cNvSpPr/>
          <p:nvPr/>
        </p:nvSpPr>
        <p:spPr>
          <a:xfrm>
            <a:off x="1056550" y="1118447"/>
            <a:ext cx="1517100" cy="536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기존</a:t>
            </a:r>
            <a:endParaRPr b="0" i="0" sz="1400" u="none" cap="none" strike="noStrike">
              <a:solidFill>
                <a:srgbClr val="000000"/>
              </a:solidFill>
              <a:latin typeface="Noto Sans KR"/>
              <a:ea typeface="Noto Sans KR"/>
              <a:cs typeface="Noto Sans KR"/>
              <a:sym typeface="Noto Sans KR"/>
            </a:endParaRPr>
          </a:p>
        </p:txBody>
      </p:sp>
      <p:sp>
        <p:nvSpPr>
          <p:cNvPr id="803" name="Google Shape;803;g26193ac6ed3_1_36"/>
          <p:cNvSpPr/>
          <p:nvPr/>
        </p:nvSpPr>
        <p:spPr>
          <a:xfrm>
            <a:off x="1056550" y="2812097"/>
            <a:ext cx="1517100" cy="536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변경</a:t>
            </a:r>
            <a:endParaRPr b="0" i="0" sz="1400" u="none" cap="none" strike="noStrike">
              <a:solidFill>
                <a:srgbClr val="000000"/>
              </a:solidFill>
              <a:latin typeface="Noto Sans KR"/>
              <a:ea typeface="Noto Sans KR"/>
              <a:cs typeface="Noto Sans KR"/>
              <a:sym typeface="Noto Sans KR"/>
            </a:endParaRPr>
          </a:p>
        </p:txBody>
      </p:sp>
      <p:sp>
        <p:nvSpPr>
          <p:cNvPr id="804" name="Google Shape;804;g26193ac6ed3_1_36"/>
          <p:cNvSpPr/>
          <p:nvPr/>
        </p:nvSpPr>
        <p:spPr>
          <a:xfrm>
            <a:off x="2895225" y="1118450"/>
            <a:ext cx="7863300" cy="1200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500"/>
              <a:buFont typeface="Arial"/>
              <a:buNone/>
            </a:pPr>
            <a:r>
              <a:rPr b="0" i="0" lang="ko-KR" sz="1500" u="none" cap="none" strike="noStrike">
                <a:solidFill>
                  <a:srgbClr val="FFFFFF"/>
                </a:solidFill>
                <a:latin typeface="Noto Sans KR"/>
                <a:ea typeface="Noto Sans KR"/>
                <a:cs typeface="Noto Sans KR"/>
                <a:sym typeface="Noto Sans KR"/>
              </a:rPr>
              <a:t>제28조의4(가명정보에 대한 안전조치의무 등)</a:t>
            </a:r>
            <a:endParaRPr b="0" i="0" sz="1500" u="none" cap="none" strike="noStrike">
              <a:solidFill>
                <a:srgbClr val="FFFFFF"/>
              </a:solidFill>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500"/>
              <a:buFont typeface="Arial"/>
              <a:buNone/>
            </a:pPr>
            <a:r>
              <a:rPr b="0" i="0" lang="ko-KR" sz="1500" u="none" cap="none" strike="noStrike">
                <a:solidFill>
                  <a:srgbClr val="FFFFFF"/>
                </a:solidFill>
                <a:latin typeface="Noto Sans KR"/>
                <a:ea typeface="Noto Sans KR"/>
                <a:cs typeface="Noto Sans KR"/>
                <a:sym typeface="Noto Sans KR"/>
              </a:rPr>
              <a:t>② 개인정보처리자는 가명정보를 처리하고자 하는 경우에는 가명정보의 처리 목적, 제3자 제공 시 제공받는 자 등 가명정보의 처리 내용을 관리하기 위하여 대통령령으로 정하는 사항에 대한 관련 기록을 작성하여 보관하여야 한다.</a:t>
            </a:r>
            <a:endParaRPr b="0" i="0" sz="1500" u="none" cap="none" strike="noStrike">
              <a:solidFill>
                <a:srgbClr val="FFFFFF"/>
              </a:solidFill>
              <a:latin typeface="Noto Sans KR"/>
              <a:ea typeface="Noto Sans KR"/>
              <a:cs typeface="Noto Sans KR"/>
              <a:sym typeface="Noto Sans KR"/>
            </a:endParaRPr>
          </a:p>
        </p:txBody>
      </p:sp>
      <p:sp>
        <p:nvSpPr>
          <p:cNvPr id="805" name="Google Shape;805;g26193ac6ed3_1_36"/>
          <p:cNvSpPr/>
          <p:nvPr/>
        </p:nvSpPr>
        <p:spPr>
          <a:xfrm>
            <a:off x="2895175" y="2812100"/>
            <a:ext cx="7863300" cy="2660700"/>
          </a:xfrm>
          <a:prstGeom prst="rect">
            <a:avLst/>
          </a:prstGeom>
          <a:solidFill>
            <a:schemeClr val="accent4"/>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Noto Sans KR"/>
                <a:ea typeface="Noto Sans KR"/>
                <a:cs typeface="Noto Sans KR"/>
                <a:sym typeface="Noto Sans KR"/>
              </a:rPr>
              <a:t>제28조의4(가명정보에 대한 안전조치의무 등)</a:t>
            </a:r>
            <a:endParaRPr b="0" i="0" sz="15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Noto Sans KR"/>
                <a:ea typeface="Noto Sans KR"/>
                <a:cs typeface="Noto Sans KR"/>
                <a:sym typeface="Noto Sans KR"/>
              </a:rPr>
              <a:t>② 개인정보처리자는 제28조의2 또는 제28조의3에 따라 가명정보를 처리하는 경우 처리목적 등을 고려하여 </a:t>
            </a:r>
            <a:r>
              <a:rPr b="0" i="0" lang="ko-KR" sz="1900" u="none" cap="none" strike="noStrike">
                <a:solidFill>
                  <a:srgbClr val="FF0000"/>
                </a:solidFill>
                <a:latin typeface="Noto Sans KR"/>
                <a:ea typeface="Noto Sans KR"/>
                <a:cs typeface="Noto Sans KR"/>
                <a:sym typeface="Noto Sans KR"/>
              </a:rPr>
              <a:t>가명정보의 처리 기간</a:t>
            </a:r>
            <a:r>
              <a:rPr b="0" i="0" lang="ko-KR" sz="1500" u="none" cap="none" strike="noStrike">
                <a:solidFill>
                  <a:schemeClr val="dk1"/>
                </a:solidFill>
                <a:latin typeface="Noto Sans KR"/>
                <a:ea typeface="Noto Sans KR"/>
                <a:cs typeface="Noto Sans KR"/>
                <a:sym typeface="Noto Sans KR"/>
              </a:rPr>
              <a:t>을 별도로 정할 수 있다.</a:t>
            </a:r>
            <a:endParaRPr b="0" i="0" sz="15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500"/>
              <a:buFont typeface="Arial"/>
              <a:buNone/>
            </a:pPr>
            <a:r>
              <a:rPr b="0" i="0" lang="ko-KR" sz="1500" u="none" cap="none" strike="noStrike">
                <a:solidFill>
                  <a:schemeClr val="dk1"/>
                </a:solidFill>
                <a:latin typeface="Noto Sans KR"/>
                <a:ea typeface="Noto Sans KR"/>
                <a:cs typeface="Noto Sans KR"/>
                <a:sym typeface="Noto Sans KR"/>
              </a:rPr>
              <a:t>③ 개인정보처리자는 제28조의2 또는 제28조의3에 따라 가명정보를 처리하고자 하는 경우에는 가명정보의 처리 목적, 제3자 제공 시 제공받는 자, 가명정보의 처리 기간(제2항에 따라 처리 기간을 별도로 정한 경우에 한한다) 등 가명정보의 처리 내용을 관리하기 위하여 대통령령으로 정하는 사항에 대한 관련 기록을 작성하여 보관하여야 하며, 가명정보를 파기한 경우에는 파기한 날부터 </a:t>
            </a:r>
            <a:r>
              <a:rPr b="0" i="0" lang="ko-KR" sz="1900" u="none" cap="none" strike="noStrike">
                <a:solidFill>
                  <a:srgbClr val="FF0000"/>
                </a:solidFill>
                <a:latin typeface="Noto Sans KR"/>
                <a:ea typeface="Noto Sans KR"/>
                <a:cs typeface="Noto Sans KR"/>
                <a:sym typeface="Noto Sans KR"/>
              </a:rPr>
              <a:t>3년</a:t>
            </a:r>
            <a:r>
              <a:rPr b="0" i="0" lang="ko-KR" sz="1500" u="none" cap="none" strike="noStrike">
                <a:solidFill>
                  <a:schemeClr val="dk1"/>
                </a:solidFill>
                <a:latin typeface="Noto Sans KR"/>
                <a:ea typeface="Noto Sans KR"/>
                <a:cs typeface="Noto Sans KR"/>
                <a:sym typeface="Noto Sans KR"/>
              </a:rPr>
              <a:t> 이상 보관하여야 한다.</a:t>
            </a:r>
            <a:endParaRPr b="0" i="0" sz="1500" u="none" cap="none" strike="noStrike">
              <a:solidFill>
                <a:schemeClr val="dk1"/>
              </a:solidFill>
              <a:latin typeface="Noto Sans KR"/>
              <a:ea typeface="Noto Sans KR"/>
              <a:cs typeface="Noto Sans KR"/>
              <a:sym typeface="Noto Sans KR"/>
            </a:endParaRPr>
          </a:p>
        </p:txBody>
      </p:sp>
      <p:sp>
        <p:nvSpPr>
          <p:cNvPr id="806" name="Google Shape;806;g26193ac6ed3_1_36"/>
          <p:cNvSpPr/>
          <p:nvPr/>
        </p:nvSpPr>
        <p:spPr>
          <a:xfrm>
            <a:off x="1360300" y="5913450"/>
            <a:ext cx="9381900" cy="6468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807" name="Google Shape;807;g26193ac6ed3_1_36"/>
          <p:cNvSpPr txBox="1"/>
          <p:nvPr/>
        </p:nvSpPr>
        <p:spPr>
          <a:xfrm>
            <a:off x="1375825" y="5914784"/>
            <a:ext cx="9366300" cy="6468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가명정보 처리기간 </a:t>
            </a:r>
            <a:r>
              <a:rPr b="0" i="0" lang="ko-KR" sz="2700" u="sng" cap="none" strike="noStrike">
                <a:solidFill>
                  <a:schemeClr val="lt1"/>
                </a:solidFill>
                <a:latin typeface="Noto Sans KR"/>
                <a:ea typeface="Noto Sans KR"/>
                <a:cs typeface="Noto Sans KR"/>
                <a:sym typeface="Noto Sans KR"/>
              </a:rPr>
              <a:t>별도 지정</a:t>
            </a:r>
            <a:r>
              <a:rPr b="0" i="0" lang="ko-KR" sz="2700" u="none" cap="none" strike="noStrike">
                <a:solidFill>
                  <a:schemeClr val="lt1"/>
                </a:solidFill>
                <a:latin typeface="Noto Sans KR"/>
                <a:ea typeface="Noto Sans KR"/>
                <a:cs typeface="Noto Sans KR"/>
                <a:sym typeface="Noto Sans KR"/>
              </a:rPr>
              <a:t>, 파기한 날부터 </a:t>
            </a:r>
            <a:r>
              <a:rPr b="0" i="0" lang="ko-KR" sz="2700" u="sng" cap="none" strike="noStrike">
                <a:solidFill>
                  <a:schemeClr val="lt1"/>
                </a:solidFill>
                <a:latin typeface="Noto Sans KR"/>
                <a:ea typeface="Noto Sans KR"/>
                <a:cs typeface="Noto Sans KR"/>
                <a:sym typeface="Noto Sans KR"/>
              </a:rPr>
              <a:t>3년</a:t>
            </a:r>
            <a:r>
              <a:rPr b="0" i="0" lang="ko-KR" sz="2700" u="none" cap="none" strike="noStrike">
                <a:solidFill>
                  <a:schemeClr val="lt1"/>
                </a:solidFill>
                <a:latin typeface="Noto Sans KR"/>
                <a:ea typeface="Noto Sans KR"/>
                <a:cs typeface="Noto Sans KR"/>
                <a:sym typeface="Noto Sans KR"/>
              </a:rPr>
              <a:t> 이상 보관</a:t>
            </a:r>
            <a:endParaRPr b="0" i="0" sz="2700" u="none" cap="none" strike="noStrike">
              <a:solidFill>
                <a:schemeClr val="lt1"/>
              </a:solidFill>
              <a:latin typeface="Noto Sans KR"/>
              <a:ea typeface="Noto Sans KR"/>
              <a:cs typeface="Noto Sans KR"/>
              <a:sym typeface="Noto Sans KR"/>
            </a:endParaRPr>
          </a:p>
        </p:txBody>
      </p:sp>
      <p:sp>
        <p:nvSpPr>
          <p:cNvPr id="808" name="Google Shape;808;g26193ac6ed3_1_36"/>
          <p:cNvSpPr/>
          <p:nvPr/>
        </p:nvSpPr>
        <p:spPr>
          <a:xfrm>
            <a:off x="396875" y="5886975"/>
            <a:ext cx="779100" cy="646800"/>
          </a:xfrm>
          <a:prstGeom prst="wedgeRoundRectCallout">
            <a:avLst>
              <a:gd fmla="val -20833" name="adj1"/>
              <a:gd fmla="val 62500" name="adj2"/>
              <a:gd fmla="val 0" name="adj3"/>
            </a:avLst>
          </a:prstGeom>
          <a:solidFill>
            <a:srgbClr val="FF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ko-KR" sz="1700" u="none" cap="none" strike="noStrike">
                <a:solidFill>
                  <a:schemeClr val="lt1"/>
                </a:solidFill>
                <a:latin typeface="Noto Sans KR"/>
                <a:ea typeface="Noto Sans KR"/>
                <a:cs typeface="Noto Sans KR"/>
                <a:sym typeface="Noto Sans KR"/>
              </a:rPr>
              <a:t>NOW</a:t>
            </a:r>
            <a:endParaRPr b="1" i="0" sz="1700" u="none" cap="none" strike="noStrike">
              <a:solidFill>
                <a:schemeClr val="lt1"/>
              </a:solidFill>
              <a:latin typeface="Noto Sans KR"/>
              <a:ea typeface="Noto Sans KR"/>
              <a:cs typeface="Noto Sans KR"/>
              <a:sym typeface="Noto Sans KR"/>
            </a:endParaRPr>
          </a:p>
        </p:txBody>
      </p:sp>
      <p:sp>
        <p:nvSpPr>
          <p:cNvPr id="809" name="Google Shape;809;g26193ac6ed3_1_36"/>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11. 가명정보 처리 제도 개선</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810" name="Google Shape;810;g26193ac6ed3_1_36"/>
          <p:cNvSpPr/>
          <p:nvPr/>
        </p:nvSpPr>
        <p:spPr>
          <a:xfrm>
            <a:off x="1588750" y="2105375"/>
            <a:ext cx="452700" cy="255900"/>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26193ac6ed3_1_36"/>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26193ac6ed3_1_74"/>
          <p:cNvSpPr/>
          <p:nvPr/>
        </p:nvSpPr>
        <p:spPr>
          <a:xfrm>
            <a:off x="373710" y="1613802"/>
            <a:ext cx="3332400" cy="3332400"/>
          </a:xfrm>
          <a:prstGeom prst="ellipse">
            <a:avLst/>
          </a:prstGeom>
          <a:solidFill>
            <a:schemeClr val="accent2"/>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817" name="Google Shape;817;g26193ac6ed3_1_74"/>
          <p:cNvSpPr/>
          <p:nvPr/>
        </p:nvSpPr>
        <p:spPr>
          <a:xfrm>
            <a:off x="4429760" y="1613802"/>
            <a:ext cx="3332400" cy="3332400"/>
          </a:xfrm>
          <a:prstGeom prst="ellipse">
            <a:avLst/>
          </a:prstGeom>
          <a:solidFill>
            <a:schemeClr val="accent2"/>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818" name="Google Shape;818;g26193ac6ed3_1_74"/>
          <p:cNvSpPr/>
          <p:nvPr/>
        </p:nvSpPr>
        <p:spPr>
          <a:xfrm>
            <a:off x="8485810" y="1613802"/>
            <a:ext cx="3332400" cy="3332400"/>
          </a:xfrm>
          <a:prstGeom prst="ellipse">
            <a:avLst/>
          </a:prstGeom>
          <a:solidFill>
            <a:schemeClr val="accent2"/>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819" name="Google Shape;819;g26193ac6ed3_1_74"/>
          <p:cNvSpPr txBox="1"/>
          <p:nvPr/>
        </p:nvSpPr>
        <p:spPr>
          <a:xfrm>
            <a:off x="226825" y="5257475"/>
            <a:ext cx="4072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ko-KR" sz="2000" u="none" cap="none" strike="noStrike">
                <a:solidFill>
                  <a:schemeClr val="dk1"/>
                </a:solidFill>
                <a:latin typeface="Noto Sans KR"/>
                <a:ea typeface="Noto Sans KR"/>
                <a:cs typeface="Noto Sans KR"/>
                <a:sym typeface="Noto Sans KR"/>
              </a:rPr>
              <a:t>공공기관 → 모든 개인정보처리자</a:t>
            </a:r>
            <a:endParaRPr b="0" i="0" sz="2000" u="none" cap="none" strike="noStrike">
              <a:solidFill>
                <a:schemeClr val="dk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93939"/>
              </a:solidFill>
              <a:latin typeface="Noto Sans KR"/>
              <a:ea typeface="Noto Sans KR"/>
              <a:cs typeface="Noto Sans KR"/>
              <a:sym typeface="Noto Sans KR"/>
            </a:endParaRPr>
          </a:p>
        </p:txBody>
      </p:sp>
      <p:sp>
        <p:nvSpPr>
          <p:cNvPr id="820" name="Google Shape;820;g26193ac6ed3_1_74"/>
          <p:cNvSpPr txBox="1"/>
          <p:nvPr/>
        </p:nvSpPr>
        <p:spPr>
          <a:xfrm>
            <a:off x="7979075" y="5189425"/>
            <a:ext cx="42129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393939"/>
              </a:buClr>
              <a:buSzPts val="2000"/>
              <a:buFont typeface="Noto Sans KR"/>
              <a:buChar char="-"/>
            </a:pPr>
            <a:r>
              <a:rPr b="0" i="0" lang="ko-KR" sz="2000" u="none" cap="none" strike="noStrike">
                <a:solidFill>
                  <a:srgbClr val="393939"/>
                </a:solidFill>
                <a:latin typeface="Noto Sans KR"/>
                <a:ea typeface="Noto Sans KR"/>
                <a:cs typeface="Noto Sans KR"/>
                <a:sym typeface="Noto Sans KR"/>
              </a:rPr>
              <a:t>사건 장소에 출입하여 자료 조사 및 열람 가능.</a:t>
            </a:r>
            <a:endParaRPr b="0" i="0" sz="2000" u="none" cap="none" strike="noStrike">
              <a:solidFill>
                <a:srgbClr val="393939"/>
              </a:solidFill>
              <a:latin typeface="Noto Sans KR"/>
              <a:ea typeface="Noto Sans KR"/>
              <a:cs typeface="Noto Sans KR"/>
              <a:sym typeface="Noto Sans KR"/>
            </a:endParaRPr>
          </a:p>
          <a:p>
            <a:pPr indent="-355600" lvl="0" marL="457200" marR="0" rtl="0" algn="l">
              <a:lnSpc>
                <a:spcPct val="100000"/>
              </a:lnSpc>
              <a:spcBef>
                <a:spcPts val="0"/>
              </a:spcBef>
              <a:spcAft>
                <a:spcPts val="0"/>
              </a:spcAft>
              <a:buClr>
                <a:srgbClr val="393939"/>
              </a:buClr>
              <a:buSzPts val="2000"/>
              <a:buFont typeface="Noto Sans KR"/>
              <a:buChar char="-"/>
            </a:pPr>
            <a:r>
              <a:rPr b="0" i="0" lang="ko-KR" sz="2000" u="none" cap="none" strike="noStrike">
                <a:solidFill>
                  <a:srgbClr val="393939"/>
                </a:solidFill>
                <a:latin typeface="Noto Sans KR"/>
                <a:ea typeface="Noto Sans KR"/>
                <a:cs typeface="Noto Sans KR"/>
                <a:sym typeface="Noto Sans KR"/>
              </a:rPr>
              <a:t>관계 기관에 자료 또는 의견의 제출 등 필요한 협조 요청 가능.</a:t>
            </a:r>
            <a:endParaRPr b="0" i="0" sz="2000" u="none" cap="none" strike="noStrike">
              <a:solidFill>
                <a:srgbClr val="393939"/>
              </a:solidFill>
              <a:latin typeface="Noto Sans KR"/>
              <a:ea typeface="Noto Sans KR"/>
              <a:cs typeface="Noto Sans KR"/>
              <a:sym typeface="Noto Sans KR"/>
            </a:endParaRPr>
          </a:p>
        </p:txBody>
      </p:sp>
      <p:sp>
        <p:nvSpPr>
          <p:cNvPr id="821" name="Google Shape;821;g26193ac6ed3_1_74"/>
          <p:cNvSpPr txBox="1"/>
          <p:nvPr/>
        </p:nvSpPr>
        <p:spPr>
          <a:xfrm>
            <a:off x="935300" y="2459700"/>
            <a:ext cx="2209200" cy="20709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ko-KR" sz="2800" u="none" cap="none" strike="noStrike">
                <a:solidFill>
                  <a:schemeClr val="lt1"/>
                </a:solidFill>
                <a:latin typeface="Noto Sans KR"/>
                <a:ea typeface="Noto Sans KR"/>
                <a:cs typeface="Noto Sans KR"/>
                <a:sym typeface="Noto Sans KR"/>
              </a:rPr>
              <a:t>분쟁조정 참여 대상</a:t>
            </a:r>
            <a:r>
              <a:rPr b="0" i="0" lang="ko-KR" sz="2800" u="none" cap="none" strike="noStrike">
                <a:solidFill>
                  <a:schemeClr val="dk1"/>
                </a:solidFill>
                <a:latin typeface="Noto Sans KR"/>
                <a:ea typeface="Noto Sans KR"/>
                <a:cs typeface="Noto Sans KR"/>
                <a:sym typeface="Noto Sans KR"/>
              </a:rPr>
              <a:t> </a:t>
            </a:r>
            <a:r>
              <a:rPr b="0" i="0" lang="ko-KR" sz="4000" u="none" cap="none" strike="noStrike">
                <a:solidFill>
                  <a:srgbClr val="DD7E6B"/>
                </a:solidFill>
                <a:latin typeface="Noto Sans KR"/>
                <a:ea typeface="Noto Sans KR"/>
                <a:cs typeface="Noto Sans KR"/>
                <a:sym typeface="Noto Sans KR"/>
              </a:rPr>
              <a:t>확대</a:t>
            </a:r>
            <a:endParaRPr b="0" i="0" sz="4000" u="none" cap="none" strike="noStrike">
              <a:solidFill>
                <a:srgbClr val="DD7E6B"/>
              </a:solidFill>
              <a:latin typeface="Noto Sans KR"/>
              <a:ea typeface="Noto Sans KR"/>
              <a:cs typeface="Noto Sans KR"/>
              <a:sym typeface="Noto Sans KR"/>
            </a:endParaRPr>
          </a:p>
        </p:txBody>
      </p:sp>
      <p:sp>
        <p:nvSpPr>
          <p:cNvPr id="822" name="Google Shape;822;g26193ac6ed3_1_74"/>
          <p:cNvSpPr txBox="1"/>
          <p:nvPr/>
        </p:nvSpPr>
        <p:spPr>
          <a:xfrm>
            <a:off x="4175200" y="2310750"/>
            <a:ext cx="3841500" cy="22365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ko-KR" sz="2800" u="none" cap="none" strike="noStrike">
                <a:solidFill>
                  <a:schemeClr val="lt1"/>
                </a:solidFill>
                <a:latin typeface="Noto Sans KR"/>
                <a:ea typeface="Noto Sans KR"/>
                <a:cs typeface="Noto Sans KR"/>
                <a:sym typeface="Noto Sans KR"/>
              </a:rPr>
              <a:t>조정안을 받은 뒤 </a:t>
            </a:r>
            <a:endParaRPr b="0" i="0" sz="2800" u="none" cap="none" strike="noStrike">
              <a:solidFill>
                <a:schemeClr val="lt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2800"/>
              <a:buFont typeface="Arial"/>
              <a:buNone/>
            </a:pPr>
            <a:r>
              <a:rPr b="0" i="0" lang="ko-KR" sz="2800" u="none" cap="none" strike="noStrike">
                <a:solidFill>
                  <a:schemeClr val="lt1"/>
                </a:solidFill>
                <a:latin typeface="Noto Sans KR"/>
                <a:ea typeface="Noto Sans KR"/>
                <a:cs typeface="Noto Sans KR"/>
                <a:sym typeface="Noto Sans KR"/>
              </a:rPr>
              <a:t>15일 이내 </a:t>
            </a:r>
            <a:endParaRPr b="0" i="0" sz="2800" u="none" cap="none" strike="noStrike">
              <a:solidFill>
                <a:schemeClr val="lt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2800"/>
              <a:buFont typeface="Arial"/>
              <a:buNone/>
            </a:pPr>
            <a:r>
              <a:rPr b="0" i="0" lang="ko-KR" sz="2800" u="none" cap="none" strike="noStrike">
                <a:solidFill>
                  <a:schemeClr val="lt1"/>
                </a:solidFill>
                <a:latin typeface="Noto Sans KR"/>
                <a:ea typeface="Noto Sans KR"/>
                <a:cs typeface="Noto Sans KR"/>
                <a:sym typeface="Noto Sans KR"/>
              </a:rPr>
              <a:t>답 안할 시 </a:t>
            </a:r>
            <a:endParaRPr b="0" i="0" sz="2800" u="none" cap="none" strike="noStrike">
              <a:solidFill>
                <a:schemeClr val="lt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4000"/>
              <a:buFont typeface="Arial"/>
              <a:buNone/>
            </a:pPr>
            <a:r>
              <a:rPr b="0" i="0" lang="ko-KR" sz="4000" u="none" cap="none" strike="noStrike">
                <a:solidFill>
                  <a:srgbClr val="DD7E6B"/>
                </a:solidFill>
                <a:latin typeface="Noto Sans KR"/>
                <a:ea typeface="Noto Sans KR"/>
                <a:cs typeface="Noto Sans KR"/>
                <a:sym typeface="Noto Sans KR"/>
              </a:rPr>
              <a:t>수락 간주</a:t>
            </a:r>
            <a:endParaRPr b="0" i="0" sz="4000" u="none" cap="none" strike="noStrike">
              <a:solidFill>
                <a:srgbClr val="DD7E6B"/>
              </a:solidFill>
              <a:latin typeface="Noto Sans KR"/>
              <a:ea typeface="Noto Sans KR"/>
              <a:cs typeface="Noto Sans KR"/>
              <a:sym typeface="Noto Sans KR"/>
            </a:endParaRPr>
          </a:p>
        </p:txBody>
      </p:sp>
      <p:sp>
        <p:nvSpPr>
          <p:cNvPr id="823" name="Google Shape;823;g26193ac6ed3_1_74"/>
          <p:cNvSpPr txBox="1"/>
          <p:nvPr/>
        </p:nvSpPr>
        <p:spPr>
          <a:xfrm>
            <a:off x="8749650" y="2244550"/>
            <a:ext cx="2804700" cy="20709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ko-KR" sz="2800" u="none" cap="none" strike="noStrike">
                <a:solidFill>
                  <a:schemeClr val="lt1"/>
                </a:solidFill>
                <a:latin typeface="Noto Sans KR"/>
                <a:ea typeface="Noto Sans KR"/>
                <a:cs typeface="Noto Sans KR"/>
                <a:sym typeface="Noto Sans KR"/>
              </a:rPr>
              <a:t>개인정보 분쟁조정위원회 권한</a:t>
            </a:r>
            <a:endParaRPr b="0" i="0" sz="2800" u="none" cap="none" strike="noStrike">
              <a:solidFill>
                <a:schemeClr val="lt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4000"/>
              <a:buFont typeface="Arial"/>
              <a:buNone/>
            </a:pPr>
            <a:r>
              <a:rPr b="0" i="0" lang="ko-KR" sz="4000" u="none" cap="none" strike="noStrike">
                <a:solidFill>
                  <a:srgbClr val="DD7E6B"/>
                </a:solidFill>
                <a:latin typeface="Noto Sans KR"/>
                <a:ea typeface="Noto Sans KR"/>
                <a:cs typeface="Noto Sans KR"/>
                <a:sym typeface="Noto Sans KR"/>
              </a:rPr>
              <a:t>강화</a:t>
            </a:r>
            <a:endParaRPr b="0" i="0" sz="4000" u="none" cap="none" strike="noStrike">
              <a:solidFill>
                <a:srgbClr val="DD7E6B"/>
              </a:solidFill>
              <a:latin typeface="Noto Sans KR"/>
              <a:ea typeface="Noto Sans KR"/>
              <a:cs typeface="Noto Sans KR"/>
              <a:sym typeface="Noto Sans KR"/>
            </a:endParaRPr>
          </a:p>
        </p:txBody>
      </p:sp>
      <p:sp>
        <p:nvSpPr>
          <p:cNvPr id="824" name="Google Shape;824;g26193ac6ed3_1_74"/>
          <p:cNvSpPr txBox="1"/>
          <p:nvPr/>
        </p:nvSpPr>
        <p:spPr>
          <a:xfrm>
            <a:off x="5167015" y="5341824"/>
            <a:ext cx="2162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393939"/>
                </a:solidFill>
                <a:latin typeface="Noto Sans KR"/>
                <a:ea typeface="Noto Sans KR"/>
                <a:cs typeface="Noto Sans KR"/>
                <a:sym typeface="Noto Sans KR"/>
              </a:rPr>
              <a:t>기존 : 자동 거부 </a:t>
            </a:r>
            <a:endParaRPr b="0" i="0" sz="2000" u="none" cap="none" strike="noStrike">
              <a:solidFill>
                <a:srgbClr val="393939"/>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393939"/>
                </a:solidFill>
                <a:latin typeface="Noto Sans KR"/>
                <a:ea typeface="Noto Sans KR"/>
                <a:cs typeface="Noto Sans KR"/>
                <a:sym typeface="Noto Sans KR"/>
              </a:rPr>
              <a:t>변경 : 자동 </a:t>
            </a:r>
            <a:r>
              <a:rPr b="0" i="0" lang="ko-KR" sz="2000" u="sng" cap="none" strike="noStrike">
                <a:solidFill>
                  <a:srgbClr val="393939"/>
                </a:solidFill>
                <a:highlight>
                  <a:srgbClr val="FFFF00"/>
                </a:highlight>
                <a:latin typeface="Noto Sans KR"/>
                <a:ea typeface="Noto Sans KR"/>
                <a:cs typeface="Noto Sans KR"/>
                <a:sym typeface="Noto Sans KR"/>
              </a:rPr>
              <a:t>수락</a:t>
            </a:r>
            <a:endParaRPr b="0" i="0" sz="2000" u="sng" cap="none" strike="noStrike">
              <a:solidFill>
                <a:srgbClr val="393939"/>
              </a:solidFill>
              <a:highlight>
                <a:srgbClr val="FFFF00"/>
              </a:highlight>
              <a:latin typeface="Noto Sans KR"/>
              <a:ea typeface="Noto Sans KR"/>
              <a:cs typeface="Noto Sans KR"/>
              <a:sym typeface="Noto Sans KR"/>
            </a:endParaRPr>
          </a:p>
        </p:txBody>
      </p:sp>
      <p:sp>
        <p:nvSpPr>
          <p:cNvPr id="825" name="Google Shape;825;g26193ac6ed3_1_74"/>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12. 분쟁조정 제도 강화</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826" name="Google Shape;826;g26193ac6ed3_1_74"/>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g26193ac6ed3_6_0"/>
          <p:cNvSpPr/>
          <p:nvPr/>
        </p:nvSpPr>
        <p:spPr>
          <a:xfrm>
            <a:off x="7221984" y="4240272"/>
            <a:ext cx="1537800" cy="1537800"/>
          </a:xfrm>
          <a:prstGeom prst="ellipse">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2" name="Google Shape;832;g26193ac6ed3_6_0"/>
          <p:cNvSpPr/>
          <p:nvPr/>
        </p:nvSpPr>
        <p:spPr>
          <a:xfrm>
            <a:off x="8356964" y="1046624"/>
            <a:ext cx="1537800" cy="1537800"/>
          </a:xfrm>
          <a:prstGeom prst="ellipse">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3" name="Google Shape;833;g26193ac6ed3_6_0"/>
          <p:cNvSpPr/>
          <p:nvPr/>
        </p:nvSpPr>
        <p:spPr>
          <a:xfrm>
            <a:off x="9491723" y="4240272"/>
            <a:ext cx="1537800" cy="1537800"/>
          </a:xfrm>
          <a:prstGeom prst="ellipse">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4" name="Google Shape;834;g26193ac6ed3_6_0"/>
          <p:cNvSpPr txBox="1"/>
          <p:nvPr/>
        </p:nvSpPr>
        <p:spPr>
          <a:xfrm>
            <a:off x="8442866" y="1589510"/>
            <a:ext cx="13659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정보주체의 별도 동의</a:t>
            </a:r>
            <a:endParaRPr b="1" i="0" sz="1500" u="none" cap="none" strike="noStrike">
              <a:solidFill>
                <a:schemeClr val="lt1"/>
              </a:solidFill>
              <a:latin typeface="Noto Sans KR"/>
              <a:ea typeface="Noto Sans KR"/>
              <a:cs typeface="Noto Sans KR"/>
              <a:sym typeface="Noto Sans KR"/>
            </a:endParaRPr>
          </a:p>
        </p:txBody>
      </p:sp>
      <p:sp>
        <p:nvSpPr>
          <p:cNvPr id="835" name="Google Shape;835;g26193ac6ed3_6_0"/>
          <p:cNvSpPr/>
          <p:nvPr/>
        </p:nvSpPr>
        <p:spPr>
          <a:xfrm>
            <a:off x="10097125" y="2312944"/>
            <a:ext cx="1537800" cy="1537800"/>
          </a:xfrm>
          <a:prstGeom prst="ellipse">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6" name="Google Shape;836;g26193ac6ed3_6_0"/>
          <p:cNvSpPr txBox="1"/>
          <p:nvPr/>
        </p:nvSpPr>
        <p:spPr>
          <a:xfrm>
            <a:off x="10183027" y="2725497"/>
            <a:ext cx="13659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법률 또는 조약에 규정이 있는 경우</a:t>
            </a:r>
            <a:endParaRPr b="1" i="0" sz="1500" u="none" cap="none" strike="noStrike">
              <a:solidFill>
                <a:schemeClr val="lt1"/>
              </a:solidFill>
              <a:latin typeface="Noto Sans KR"/>
              <a:ea typeface="Noto Sans KR"/>
              <a:cs typeface="Noto Sans KR"/>
              <a:sym typeface="Noto Sans KR"/>
            </a:endParaRPr>
          </a:p>
        </p:txBody>
      </p:sp>
      <p:sp>
        <p:nvSpPr>
          <p:cNvPr id="837" name="Google Shape;837;g26193ac6ed3_6_0"/>
          <p:cNvSpPr txBox="1"/>
          <p:nvPr/>
        </p:nvSpPr>
        <p:spPr>
          <a:xfrm>
            <a:off x="9491727" y="4461120"/>
            <a:ext cx="15378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chemeClr val="lt1"/>
                </a:solidFill>
                <a:latin typeface="Noto Sans KR"/>
                <a:ea typeface="Noto Sans KR"/>
                <a:cs typeface="Noto Sans KR"/>
                <a:sym typeface="Noto Sans KR"/>
              </a:rPr>
              <a:t>특정 이유로 법적고지사항을 개인정보 처리방침에 공개하거나 정보주체에게 알리는 경우* </a:t>
            </a:r>
            <a:endParaRPr b="1" i="0" sz="1200" u="none" cap="none" strike="noStrike">
              <a:solidFill>
                <a:schemeClr val="lt1"/>
              </a:solidFill>
              <a:latin typeface="Noto Sans KR"/>
              <a:ea typeface="Noto Sans KR"/>
              <a:cs typeface="Noto Sans KR"/>
              <a:sym typeface="Noto Sans KR"/>
            </a:endParaRPr>
          </a:p>
        </p:txBody>
      </p:sp>
      <p:sp>
        <p:nvSpPr>
          <p:cNvPr id="838" name="Google Shape;838;g26193ac6ed3_6_0"/>
          <p:cNvSpPr txBox="1"/>
          <p:nvPr/>
        </p:nvSpPr>
        <p:spPr>
          <a:xfrm>
            <a:off x="7221975" y="4645918"/>
            <a:ext cx="15378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chemeClr val="lt1"/>
                </a:solidFill>
                <a:latin typeface="Noto Sans KR"/>
                <a:ea typeface="Noto Sans KR"/>
                <a:cs typeface="Noto Sans KR"/>
                <a:sym typeface="Noto Sans KR"/>
              </a:rPr>
              <a:t>개인정보를 이전받은 자가 개인정보위가 정하여 고시하는 인증을 받은 경우</a:t>
            </a:r>
            <a:endParaRPr b="1" i="0" sz="1200" u="none" cap="none" strike="noStrike">
              <a:solidFill>
                <a:schemeClr val="lt1"/>
              </a:solidFill>
              <a:latin typeface="Noto Sans KR"/>
              <a:ea typeface="Noto Sans KR"/>
              <a:cs typeface="Noto Sans KR"/>
              <a:sym typeface="Noto Sans KR"/>
            </a:endParaRPr>
          </a:p>
        </p:txBody>
      </p:sp>
      <p:sp>
        <p:nvSpPr>
          <p:cNvPr id="839" name="Google Shape;839;g26193ac6ed3_6_0"/>
          <p:cNvSpPr txBox="1"/>
          <p:nvPr/>
        </p:nvSpPr>
        <p:spPr>
          <a:xfrm>
            <a:off x="6569449" y="2504543"/>
            <a:ext cx="13659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chemeClr val="lt1"/>
                </a:solidFill>
                <a:latin typeface="Arial"/>
                <a:ea typeface="Arial"/>
                <a:cs typeface="Arial"/>
                <a:sym typeface="Arial"/>
              </a:rPr>
              <a:t>이전되는 곳의 개인정보 보호수준에 대해 보호위원회가 인정하는 경우</a:t>
            </a:r>
            <a:endParaRPr b="1" i="0" sz="1200" u="none" cap="none" strike="noStrike">
              <a:solidFill>
                <a:schemeClr val="lt1"/>
              </a:solidFill>
              <a:latin typeface="Arial"/>
              <a:ea typeface="Arial"/>
              <a:cs typeface="Arial"/>
              <a:sym typeface="Arial"/>
            </a:endParaRPr>
          </a:p>
        </p:txBody>
      </p:sp>
      <p:sp>
        <p:nvSpPr>
          <p:cNvPr id="840" name="Google Shape;840;g26193ac6ed3_6_0"/>
          <p:cNvSpPr/>
          <p:nvPr/>
        </p:nvSpPr>
        <p:spPr>
          <a:xfrm>
            <a:off x="6616792" y="2312944"/>
            <a:ext cx="1537800" cy="1537800"/>
          </a:xfrm>
          <a:prstGeom prst="ellipse">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1" name="Google Shape;841;g26193ac6ed3_6_0"/>
          <p:cNvSpPr txBox="1"/>
          <p:nvPr/>
        </p:nvSpPr>
        <p:spPr>
          <a:xfrm>
            <a:off x="6702819" y="2610149"/>
            <a:ext cx="13659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chemeClr val="lt1"/>
                </a:solidFill>
                <a:latin typeface="Noto Sans KR"/>
                <a:ea typeface="Noto Sans KR"/>
                <a:cs typeface="Noto Sans KR"/>
                <a:sym typeface="Noto Sans KR"/>
              </a:rPr>
              <a:t>이전되는 곳의 개인정보 보호수준에 대해 보호위원회가 인정하는 경우</a:t>
            </a:r>
            <a:endParaRPr b="1" i="0" sz="1200" u="none" cap="none" strike="noStrike">
              <a:solidFill>
                <a:schemeClr val="lt1"/>
              </a:solidFill>
              <a:latin typeface="Noto Sans KR"/>
              <a:ea typeface="Noto Sans KR"/>
              <a:cs typeface="Noto Sans KR"/>
              <a:sym typeface="Noto Sans KR"/>
            </a:endParaRPr>
          </a:p>
        </p:txBody>
      </p:sp>
      <p:sp>
        <p:nvSpPr>
          <p:cNvPr id="842" name="Google Shape;842;g26193ac6ed3_6_0"/>
          <p:cNvSpPr/>
          <p:nvPr/>
        </p:nvSpPr>
        <p:spPr>
          <a:xfrm>
            <a:off x="3800375" y="2459650"/>
            <a:ext cx="1853700" cy="11331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lt1"/>
                </a:solidFill>
                <a:latin typeface="Noto Sans KR"/>
                <a:ea typeface="Noto Sans KR"/>
                <a:cs typeface="Noto Sans KR"/>
                <a:sym typeface="Noto Sans KR"/>
              </a:rPr>
              <a:t>5가지 확장으로 </a:t>
            </a:r>
            <a:r>
              <a:rPr b="0" i="0" lang="ko-KR" sz="2000" u="none" cap="none" strike="noStrike">
                <a:solidFill>
                  <a:srgbClr val="FFFF00"/>
                </a:solidFill>
                <a:latin typeface="Noto Sans KR"/>
                <a:ea typeface="Noto Sans KR"/>
                <a:cs typeface="Noto Sans KR"/>
                <a:sym typeface="Noto Sans KR"/>
              </a:rPr>
              <a:t>다양화!</a:t>
            </a:r>
            <a:endParaRPr b="0" i="0" sz="2000" u="none" cap="none" strike="noStrike">
              <a:solidFill>
                <a:srgbClr val="FFFF00"/>
              </a:solidFill>
              <a:latin typeface="Noto Sans KR"/>
              <a:ea typeface="Noto Sans KR"/>
              <a:cs typeface="Noto Sans KR"/>
              <a:sym typeface="Noto Sans KR"/>
            </a:endParaRPr>
          </a:p>
        </p:txBody>
      </p:sp>
      <p:sp>
        <p:nvSpPr>
          <p:cNvPr id="843" name="Google Shape;843;g26193ac6ed3_6_0"/>
          <p:cNvSpPr txBox="1"/>
          <p:nvPr/>
        </p:nvSpPr>
        <p:spPr>
          <a:xfrm>
            <a:off x="1119075" y="3847000"/>
            <a:ext cx="1063500" cy="44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Noto Sans KR"/>
                <a:ea typeface="Noto Sans KR"/>
                <a:cs typeface="Noto Sans KR"/>
                <a:sym typeface="Noto Sans KR"/>
              </a:rPr>
              <a:t>개정 전</a:t>
            </a:r>
            <a:endParaRPr b="0" i="0" sz="2000" u="none" cap="none" strike="noStrike">
              <a:solidFill>
                <a:schemeClr val="dk1"/>
              </a:solidFill>
              <a:latin typeface="Noto Sans KR"/>
              <a:ea typeface="Noto Sans KR"/>
              <a:cs typeface="Noto Sans KR"/>
              <a:sym typeface="Noto Sans KR"/>
            </a:endParaRPr>
          </a:p>
        </p:txBody>
      </p:sp>
      <p:sp>
        <p:nvSpPr>
          <p:cNvPr id="844" name="Google Shape;844;g26193ac6ed3_6_0"/>
          <p:cNvSpPr txBox="1"/>
          <p:nvPr/>
        </p:nvSpPr>
        <p:spPr>
          <a:xfrm>
            <a:off x="4318175" y="6305700"/>
            <a:ext cx="6411300" cy="4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chemeClr val="dk1"/>
                </a:solidFill>
                <a:latin typeface="Noto Sans KR"/>
                <a:ea typeface="Noto Sans KR"/>
                <a:cs typeface="Noto Sans KR"/>
                <a:sym typeface="Noto Sans KR"/>
              </a:rPr>
              <a:t>* 계약 체결 및 이행에 필요한 개인정보 처리위탁·보관을 위하여 법정고지사항을 개인정보 처리방침에 공개하거나 정보주체에게 알리는 경우</a:t>
            </a:r>
            <a:endParaRPr b="0" i="0" sz="1000" u="none" cap="none" strike="noStrike">
              <a:solidFill>
                <a:schemeClr val="dk1"/>
              </a:solidFill>
              <a:latin typeface="Noto Sans KR"/>
              <a:ea typeface="Noto Sans KR"/>
              <a:cs typeface="Noto Sans KR"/>
              <a:sym typeface="Noto Sans KR"/>
            </a:endParaRPr>
          </a:p>
        </p:txBody>
      </p:sp>
      <p:sp>
        <p:nvSpPr>
          <p:cNvPr id="845" name="Google Shape;845;g26193ac6ed3_6_0"/>
          <p:cNvSpPr/>
          <p:nvPr/>
        </p:nvSpPr>
        <p:spPr>
          <a:xfrm>
            <a:off x="563200" y="1601975"/>
            <a:ext cx="2302200" cy="2153100"/>
          </a:xfrm>
          <a:prstGeom prst="round2DiagRect">
            <a:avLst>
              <a:gd fmla="val 16667" name="adj1"/>
              <a:gd fmla="val 0" name="adj2"/>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Noto Sans KR"/>
                <a:ea typeface="Noto Sans KR"/>
                <a:cs typeface="Noto Sans KR"/>
                <a:sym typeface="Noto Sans KR"/>
              </a:rPr>
              <a:t>오로지 정보주체의 별도 동의가 있는 경우에만!</a:t>
            </a:r>
            <a:endParaRPr b="0" i="0" sz="1400" u="none" cap="none" strike="noStrike">
              <a:solidFill>
                <a:schemeClr val="dk1"/>
              </a:solidFill>
              <a:latin typeface="Noto Sans KR"/>
              <a:ea typeface="Noto Sans KR"/>
              <a:cs typeface="Noto Sans KR"/>
              <a:sym typeface="Noto Sans KR"/>
            </a:endParaRPr>
          </a:p>
        </p:txBody>
      </p:sp>
      <p:sp>
        <p:nvSpPr>
          <p:cNvPr id="846" name="Google Shape;846;g26193ac6ed3_6_0"/>
          <p:cNvSpPr txBox="1"/>
          <p:nvPr/>
        </p:nvSpPr>
        <p:spPr>
          <a:xfrm>
            <a:off x="2772000" y="5712750"/>
            <a:ext cx="3288600" cy="4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ko-KR" sz="1500" u="none" cap="none" strike="noStrike">
                <a:solidFill>
                  <a:schemeClr val="dk1"/>
                </a:solidFill>
                <a:latin typeface="Noto Sans KR"/>
                <a:ea typeface="Noto Sans KR"/>
                <a:cs typeface="Noto Sans KR"/>
                <a:sym typeface="Noto Sans KR"/>
              </a:rPr>
              <a:t>개인정보 국외 이전 중지 명령</a:t>
            </a:r>
            <a:endParaRPr b="1" i="0" sz="1500" u="none" cap="none" strike="noStrike">
              <a:solidFill>
                <a:schemeClr val="dk1"/>
              </a:solidFill>
              <a:latin typeface="Noto Sans KR"/>
              <a:ea typeface="Noto Sans KR"/>
              <a:cs typeface="Noto Sans KR"/>
              <a:sym typeface="Noto Sans KR"/>
            </a:endParaRPr>
          </a:p>
        </p:txBody>
      </p:sp>
      <p:pic>
        <p:nvPicPr>
          <p:cNvPr id="847" name="Google Shape;847;g26193ac6ed3_6_0"/>
          <p:cNvPicPr preferRelativeResize="0"/>
          <p:nvPr/>
        </p:nvPicPr>
        <p:blipFill rotWithShape="1">
          <a:blip r:embed="rId3">
            <a:alphaModFix/>
          </a:blip>
          <a:srcRect b="0" l="0" r="0" t="0"/>
          <a:stretch/>
        </p:blipFill>
        <p:spPr>
          <a:xfrm>
            <a:off x="3910435" y="4292501"/>
            <a:ext cx="1063465" cy="959786"/>
          </a:xfrm>
          <a:prstGeom prst="rect">
            <a:avLst/>
          </a:prstGeom>
          <a:noFill/>
          <a:ln>
            <a:noFill/>
          </a:ln>
        </p:spPr>
      </p:pic>
      <p:sp>
        <p:nvSpPr>
          <p:cNvPr id="848" name="Google Shape;848;g26193ac6ed3_6_0"/>
          <p:cNvSpPr/>
          <p:nvPr/>
        </p:nvSpPr>
        <p:spPr>
          <a:xfrm>
            <a:off x="2801200" y="4410736"/>
            <a:ext cx="1516968" cy="1302750"/>
          </a:xfrm>
          <a:prstGeom prst="irregularSeal1">
            <a:avLst/>
          </a:prstGeom>
          <a:solidFill>
            <a:srgbClr val="FF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KR"/>
                <a:ea typeface="Noto Sans KR"/>
                <a:cs typeface="Noto Sans KR"/>
                <a:sym typeface="Noto Sans KR"/>
              </a:rPr>
              <a:t>BUT</a:t>
            </a:r>
            <a:endParaRPr b="1" i="0" sz="1400" u="none" cap="none" strike="noStrike">
              <a:solidFill>
                <a:srgbClr val="000000"/>
              </a:solidFill>
              <a:latin typeface="Noto Sans KR"/>
              <a:ea typeface="Noto Sans KR"/>
              <a:cs typeface="Noto Sans KR"/>
              <a:sym typeface="Noto Sans KR"/>
            </a:endParaRPr>
          </a:p>
        </p:txBody>
      </p:sp>
      <p:sp>
        <p:nvSpPr>
          <p:cNvPr id="849" name="Google Shape;849;g26193ac6ed3_6_0"/>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13. 개인정보 국외 이전 관련</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850" name="Google Shape;850;g26193ac6ed3_6_0"/>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cxnSp>
        <p:nvCxnSpPr>
          <p:cNvPr id="851" name="Google Shape;851;g26193ac6ed3_6_0"/>
          <p:cNvCxnSpPr/>
          <p:nvPr/>
        </p:nvCxnSpPr>
        <p:spPr>
          <a:xfrm>
            <a:off x="9125874" y="2561651"/>
            <a:ext cx="0" cy="1042800"/>
          </a:xfrm>
          <a:prstGeom prst="straightConnector1">
            <a:avLst/>
          </a:prstGeom>
          <a:noFill/>
          <a:ln cap="flat" cmpd="sng" w="9525">
            <a:solidFill>
              <a:srgbClr val="005289"/>
            </a:solidFill>
            <a:prstDash val="dash"/>
            <a:miter lim="800000"/>
            <a:headEnd len="sm" w="sm" type="none"/>
            <a:tailEnd len="sm" w="sm" type="none"/>
          </a:ln>
        </p:spPr>
      </p:cxnSp>
      <p:cxnSp>
        <p:nvCxnSpPr>
          <p:cNvPr id="852" name="Google Shape;852;g26193ac6ed3_6_0"/>
          <p:cNvCxnSpPr/>
          <p:nvPr/>
        </p:nvCxnSpPr>
        <p:spPr>
          <a:xfrm>
            <a:off x="8629925" y="2921824"/>
            <a:ext cx="0" cy="1043201"/>
          </a:xfrm>
          <a:prstGeom prst="straightConnector1">
            <a:avLst/>
          </a:prstGeom>
          <a:noFill/>
          <a:ln cap="flat" cmpd="sng" w="9525">
            <a:solidFill>
              <a:srgbClr val="005289"/>
            </a:solidFill>
            <a:prstDash val="dash"/>
            <a:miter lim="800000"/>
            <a:headEnd len="sm" w="sm" type="none"/>
            <a:tailEnd len="sm" w="sm" type="none"/>
          </a:ln>
        </p:spPr>
      </p:cxnSp>
      <p:cxnSp>
        <p:nvCxnSpPr>
          <p:cNvPr id="853" name="Google Shape;853;g26193ac6ed3_6_0"/>
          <p:cNvCxnSpPr/>
          <p:nvPr/>
        </p:nvCxnSpPr>
        <p:spPr>
          <a:xfrm rot="10800000">
            <a:off x="8819343" y="3500456"/>
            <a:ext cx="0" cy="1042983"/>
          </a:xfrm>
          <a:prstGeom prst="straightConnector1">
            <a:avLst/>
          </a:prstGeom>
          <a:noFill/>
          <a:ln cap="flat" cmpd="sng" w="9525">
            <a:solidFill>
              <a:srgbClr val="005289"/>
            </a:solidFill>
            <a:prstDash val="dash"/>
            <a:miter lim="800000"/>
            <a:headEnd len="sm" w="sm" type="none"/>
            <a:tailEnd len="sm" w="sm" type="none"/>
          </a:ln>
        </p:spPr>
      </p:cxnSp>
      <p:cxnSp>
        <p:nvCxnSpPr>
          <p:cNvPr id="854" name="Google Shape;854;g26193ac6ed3_6_0"/>
          <p:cNvCxnSpPr/>
          <p:nvPr/>
        </p:nvCxnSpPr>
        <p:spPr>
          <a:xfrm rot="10800000">
            <a:off x="9432513" y="3500508"/>
            <a:ext cx="0" cy="1042917"/>
          </a:xfrm>
          <a:prstGeom prst="straightConnector1">
            <a:avLst/>
          </a:prstGeom>
          <a:noFill/>
          <a:ln cap="flat" cmpd="sng" w="9525">
            <a:solidFill>
              <a:srgbClr val="005289"/>
            </a:solidFill>
            <a:prstDash val="dash"/>
            <a:miter lim="800000"/>
            <a:headEnd len="sm" w="sm" type="none"/>
            <a:tailEnd len="sm" w="sm" type="none"/>
          </a:ln>
        </p:spPr>
      </p:cxnSp>
      <p:cxnSp>
        <p:nvCxnSpPr>
          <p:cNvPr id="855" name="Google Shape;855;g26193ac6ed3_6_0"/>
          <p:cNvCxnSpPr/>
          <p:nvPr/>
        </p:nvCxnSpPr>
        <p:spPr>
          <a:xfrm>
            <a:off x="9621702" y="2921965"/>
            <a:ext cx="0" cy="1042916"/>
          </a:xfrm>
          <a:prstGeom prst="straightConnector1">
            <a:avLst/>
          </a:prstGeom>
          <a:noFill/>
          <a:ln cap="flat" cmpd="sng" w="9525">
            <a:solidFill>
              <a:srgbClr val="005289"/>
            </a:solidFill>
            <a:prstDash val="dash"/>
            <a:miter lim="800000"/>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26193ac6ed3_4_0"/>
          <p:cNvSpPr/>
          <p:nvPr/>
        </p:nvSpPr>
        <p:spPr>
          <a:xfrm>
            <a:off x="6491976" y="149745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861" name="Google Shape;861;g26193ac6ed3_4_0"/>
          <p:cNvSpPr/>
          <p:nvPr/>
        </p:nvSpPr>
        <p:spPr>
          <a:xfrm>
            <a:off x="6912476" y="189045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862" name="Google Shape;862;g26193ac6ed3_4_0"/>
          <p:cNvSpPr/>
          <p:nvPr/>
        </p:nvSpPr>
        <p:spPr>
          <a:xfrm>
            <a:off x="2777500" y="3972213"/>
            <a:ext cx="8891100" cy="19464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g26193ac6ed3_4_0"/>
          <p:cNvSpPr txBox="1"/>
          <p:nvPr/>
        </p:nvSpPr>
        <p:spPr>
          <a:xfrm>
            <a:off x="4312000" y="4028310"/>
            <a:ext cx="6937500" cy="153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highlight>
                <a:srgbClr val="FFFFFF"/>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700"/>
              <a:buFont typeface="Arial"/>
              <a:buNone/>
            </a:pPr>
            <a:r>
              <a:rPr b="0" i="0" lang="ko-KR" sz="1700" u="none" cap="none" strike="noStrike">
                <a:solidFill>
                  <a:schemeClr val="dk1"/>
                </a:solidFill>
                <a:highlight>
                  <a:srgbClr val="D0E0E3"/>
                </a:highlight>
                <a:latin typeface="Noto Sans KR"/>
                <a:ea typeface="Noto Sans KR"/>
                <a:cs typeface="Noto Sans KR"/>
                <a:sym typeface="Noto Sans KR"/>
              </a:rPr>
              <a:t>① 보호위원회는 다음 각 호의 어느 하나에 해당하는 경우에는 해당 개인정보처리자에게 </a:t>
            </a:r>
            <a:r>
              <a:rPr b="1" i="0" lang="ko-KR" sz="1700" u="none" cap="none" strike="noStrike">
                <a:solidFill>
                  <a:schemeClr val="dk1"/>
                </a:solidFill>
                <a:highlight>
                  <a:srgbClr val="D0E0E3"/>
                </a:highlight>
                <a:latin typeface="Noto Sans KR"/>
                <a:ea typeface="Noto Sans KR"/>
                <a:cs typeface="Noto Sans KR"/>
                <a:sym typeface="Noto Sans KR"/>
              </a:rPr>
              <a:t>전체 매출액의 100분의 3을 초과하지 아니하는 범위에서 과징금을 부과</a:t>
            </a:r>
            <a:r>
              <a:rPr b="0" i="0" lang="ko-KR" sz="1700" u="none" cap="none" strike="noStrike">
                <a:solidFill>
                  <a:schemeClr val="dk1"/>
                </a:solidFill>
                <a:highlight>
                  <a:srgbClr val="D0E0E3"/>
                </a:highlight>
                <a:latin typeface="Noto Sans KR"/>
                <a:ea typeface="Noto Sans KR"/>
                <a:cs typeface="Noto Sans KR"/>
                <a:sym typeface="Noto Sans KR"/>
              </a:rPr>
              <a:t>할 수 있다. 다만, 매출액이 없거나 매출액의 산정이 곤란한 경우로서 </a:t>
            </a:r>
            <a:r>
              <a:rPr b="1" i="0" lang="ko-KR" sz="1700" u="none" cap="none" strike="noStrike">
                <a:solidFill>
                  <a:schemeClr val="dk1"/>
                </a:solidFill>
                <a:highlight>
                  <a:srgbClr val="D0E0E3"/>
                </a:highlight>
                <a:latin typeface="Noto Sans KR"/>
                <a:ea typeface="Noto Sans KR"/>
                <a:cs typeface="Noto Sans KR"/>
                <a:sym typeface="Noto Sans KR"/>
              </a:rPr>
              <a:t>대통령령으로 정하는 경우에는 20억원을 초과하지 아니하는 범위에서 과징금을 부과</a:t>
            </a:r>
            <a:r>
              <a:rPr b="0" i="0" lang="ko-KR" sz="1700" u="none" cap="none" strike="noStrike">
                <a:solidFill>
                  <a:schemeClr val="dk1"/>
                </a:solidFill>
                <a:highlight>
                  <a:srgbClr val="D0E0E3"/>
                </a:highlight>
                <a:latin typeface="Noto Sans KR"/>
                <a:ea typeface="Noto Sans KR"/>
                <a:cs typeface="Noto Sans KR"/>
                <a:sym typeface="Noto Sans KR"/>
              </a:rPr>
              <a:t>할 수 있다.</a:t>
            </a:r>
            <a:endParaRPr b="0" i="0" sz="5700" u="none" cap="none" strike="noStrike">
              <a:solidFill>
                <a:schemeClr val="dk1"/>
              </a:solidFill>
              <a:highlight>
                <a:srgbClr val="D0E0E3"/>
              </a:highlight>
              <a:latin typeface="Noto Sans KR"/>
              <a:ea typeface="Noto Sans KR"/>
              <a:cs typeface="Noto Sans KR"/>
              <a:sym typeface="Noto Sans KR"/>
            </a:endParaRPr>
          </a:p>
        </p:txBody>
      </p:sp>
      <p:sp>
        <p:nvSpPr>
          <p:cNvPr id="864" name="Google Shape;864;g26193ac6ed3_4_0"/>
          <p:cNvSpPr/>
          <p:nvPr/>
        </p:nvSpPr>
        <p:spPr>
          <a:xfrm rot="5400000">
            <a:off x="1503100" y="3807699"/>
            <a:ext cx="2626500" cy="23649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5" name="Google Shape;865;g26193ac6ed3_4_0"/>
          <p:cNvCxnSpPr/>
          <p:nvPr/>
        </p:nvCxnSpPr>
        <p:spPr>
          <a:xfrm>
            <a:off x="1479400" y="4312796"/>
            <a:ext cx="4800" cy="1479300"/>
          </a:xfrm>
          <a:prstGeom prst="straightConnector1">
            <a:avLst/>
          </a:prstGeom>
          <a:noFill/>
          <a:ln cap="flat" cmpd="sng" w="38100">
            <a:solidFill>
              <a:schemeClr val="accent2"/>
            </a:solidFill>
            <a:prstDash val="solid"/>
            <a:round/>
            <a:headEnd len="sm" w="sm" type="none"/>
            <a:tailEnd len="sm" w="sm" type="none"/>
          </a:ln>
        </p:spPr>
      </p:cxnSp>
      <p:cxnSp>
        <p:nvCxnSpPr>
          <p:cNvPr id="866" name="Google Shape;866;g26193ac6ed3_4_0"/>
          <p:cNvCxnSpPr/>
          <p:nvPr/>
        </p:nvCxnSpPr>
        <p:spPr>
          <a:xfrm>
            <a:off x="1483900" y="5766275"/>
            <a:ext cx="1293600" cy="678600"/>
          </a:xfrm>
          <a:prstGeom prst="straightConnector1">
            <a:avLst/>
          </a:prstGeom>
          <a:noFill/>
          <a:ln cap="flat" cmpd="sng" w="38100">
            <a:solidFill>
              <a:schemeClr val="accent2"/>
            </a:solidFill>
            <a:prstDash val="solid"/>
            <a:round/>
            <a:headEnd len="sm" w="sm" type="none"/>
            <a:tailEnd len="sm" w="sm" type="none"/>
          </a:ln>
        </p:spPr>
      </p:cxnSp>
      <p:cxnSp>
        <p:nvCxnSpPr>
          <p:cNvPr id="867" name="Google Shape;867;g26193ac6ed3_4_0"/>
          <p:cNvCxnSpPr/>
          <p:nvPr/>
        </p:nvCxnSpPr>
        <p:spPr>
          <a:xfrm flipH="1">
            <a:off x="2777350" y="5819601"/>
            <a:ext cx="1363800" cy="625500"/>
          </a:xfrm>
          <a:prstGeom prst="straightConnector1">
            <a:avLst/>
          </a:prstGeom>
          <a:noFill/>
          <a:ln cap="flat" cmpd="sng" w="38100">
            <a:solidFill>
              <a:schemeClr val="accent2"/>
            </a:solidFill>
            <a:prstDash val="solid"/>
            <a:round/>
            <a:headEnd len="sm" w="sm" type="none"/>
            <a:tailEnd len="sm" w="sm" type="none"/>
          </a:ln>
        </p:spPr>
      </p:cxnSp>
      <p:cxnSp>
        <p:nvCxnSpPr>
          <p:cNvPr id="868" name="Google Shape;868;g26193ac6ed3_4_0"/>
          <p:cNvCxnSpPr/>
          <p:nvPr/>
        </p:nvCxnSpPr>
        <p:spPr>
          <a:xfrm flipH="1">
            <a:off x="4148500" y="4285629"/>
            <a:ext cx="13800" cy="1534200"/>
          </a:xfrm>
          <a:prstGeom prst="straightConnector1">
            <a:avLst/>
          </a:prstGeom>
          <a:noFill/>
          <a:ln cap="flat" cmpd="sng" w="38100">
            <a:solidFill>
              <a:schemeClr val="accent2"/>
            </a:solidFill>
            <a:prstDash val="solid"/>
            <a:round/>
            <a:headEnd len="sm" w="sm" type="none"/>
            <a:tailEnd len="sm" w="sm" type="none"/>
          </a:ln>
        </p:spPr>
      </p:cxnSp>
      <p:sp>
        <p:nvSpPr>
          <p:cNvPr id="869" name="Google Shape;869;g26193ac6ed3_4_0"/>
          <p:cNvSpPr txBox="1"/>
          <p:nvPr/>
        </p:nvSpPr>
        <p:spPr>
          <a:xfrm>
            <a:off x="1288600" y="4937522"/>
            <a:ext cx="3055500" cy="79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ko-KR" sz="2100" u="none" cap="none" strike="noStrike">
                <a:solidFill>
                  <a:schemeClr val="lt1"/>
                </a:solidFill>
                <a:highlight>
                  <a:schemeClr val="accent2"/>
                </a:highlight>
                <a:latin typeface="Noto Sans KR"/>
                <a:ea typeface="Noto Sans KR"/>
                <a:cs typeface="Noto Sans KR"/>
                <a:sym typeface="Noto Sans KR"/>
              </a:rPr>
              <a:t>과징금의 부과</a:t>
            </a:r>
            <a:endParaRPr b="1" i="0" sz="2100" u="none" cap="none" strike="noStrike">
              <a:solidFill>
                <a:schemeClr val="lt1"/>
              </a:solidFill>
              <a:highlight>
                <a:schemeClr val="accent2"/>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highlight>
                <a:schemeClr val="accent2"/>
              </a:highlight>
              <a:latin typeface="Noto Sans KR"/>
              <a:ea typeface="Noto Sans KR"/>
              <a:cs typeface="Noto Sans KR"/>
              <a:sym typeface="Noto Sans KR"/>
            </a:endParaRPr>
          </a:p>
        </p:txBody>
      </p:sp>
      <p:sp>
        <p:nvSpPr>
          <p:cNvPr id="870" name="Google Shape;870;g26193ac6ed3_4_0"/>
          <p:cNvSpPr/>
          <p:nvPr/>
        </p:nvSpPr>
        <p:spPr>
          <a:xfrm>
            <a:off x="2169550" y="4166710"/>
            <a:ext cx="1293600" cy="426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26193ac6ed3_4_0"/>
          <p:cNvSpPr txBox="1"/>
          <p:nvPr/>
        </p:nvSpPr>
        <p:spPr>
          <a:xfrm>
            <a:off x="2129800" y="4145293"/>
            <a:ext cx="1373100" cy="50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ko-KR" sz="2000" u="none" cap="none" strike="noStrike">
                <a:solidFill>
                  <a:schemeClr val="lt1"/>
                </a:solidFill>
                <a:highlight>
                  <a:schemeClr val="accent2"/>
                </a:highlight>
                <a:latin typeface="Noto Sans KR"/>
                <a:ea typeface="Noto Sans KR"/>
                <a:cs typeface="Noto Sans KR"/>
                <a:sym typeface="Noto Sans KR"/>
              </a:rPr>
              <a:t>제64조의2</a:t>
            </a:r>
            <a:endParaRPr b="0" i="0" sz="3200" u="none" cap="none" strike="noStrike">
              <a:solidFill>
                <a:schemeClr val="lt1"/>
              </a:solidFill>
              <a:highlight>
                <a:schemeClr val="accent2"/>
              </a:highlight>
              <a:latin typeface="Noto Sans KR"/>
              <a:ea typeface="Noto Sans KR"/>
              <a:cs typeface="Noto Sans KR"/>
              <a:sym typeface="Noto Sans KR"/>
            </a:endParaRPr>
          </a:p>
        </p:txBody>
      </p:sp>
      <p:pic>
        <p:nvPicPr>
          <p:cNvPr id="872" name="Google Shape;872;g26193ac6ed3_4_0"/>
          <p:cNvPicPr preferRelativeResize="0"/>
          <p:nvPr/>
        </p:nvPicPr>
        <p:blipFill rotWithShape="1">
          <a:blip r:embed="rId3">
            <a:alphaModFix/>
          </a:blip>
          <a:srcRect b="0" l="0" r="0" t="0"/>
          <a:stretch/>
        </p:blipFill>
        <p:spPr>
          <a:xfrm>
            <a:off x="1892613" y="1636138"/>
            <a:ext cx="1809750" cy="990600"/>
          </a:xfrm>
          <a:prstGeom prst="rect">
            <a:avLst/>
          </a:prstGeom>
          <a:noFill/>
          <a:ln>
            <a:noFill/>
          </a:ln>
        </p:spPr>
      </p:pic>
      <p:pic>
        <p:nvPicPr>
          <p:cNvPr id="873" name="Google Shape;873;g26193ac6ed3_4_0"/>
          <p:cNvPicPr preferRelativeResize="0"/>
          <p:nvPr/>
        </p:nvPicPr>
        <p:blipFill rotWithShape="1">
          <a:blip r:embed="rId4">
            <a:alphaModFix/>
          </a:blip>
          <a:srcRect b="0" l="0" r="0" t="0"/>
          <a:stretch/>
        </p:blipFill>
        <p:spPr>
          <a:xfrm>
            <a:off x="5463263" y="1612325"/>
            <a:ext cx="1028700" cy="1038225"/>
          </a:xfrm>
          <a:prstGeom prst="rect">
            <a:avLst/>
          </a:prstGeom>
          <a:noFill/>
          <a:ln>
            <a:noFill/>
          </a:ln>
        </p:spPr>
      </p:pic>
      <p:pic>
        <p:nvPicPr>
          <p:cNvPr id="874" name="Google Shape;874;g26193ac6ed3_4_0"/>
          <p:cNvPicPr preferRelativeResize="0"/>
          <p:nvPr/>
        </p:nvPicPr>
        <p:blipFill rotWithShape="1">
          <a:blip r:embed="rId5">
            <a:alphaModFix/>
          </a:blip>
          <a:srcRect b="0" l="0" r="0" t="0"/>
          <a:stretch/>
        </p:blipFill>
        <p:spPr>
          <a:xfrm>
            <a:off x="8627713" y="1565600"/>
            <a:ext cx="1136200" cy="1131672"/>
          </a:xfrm>
          <a:prstGeom prst="rect">
            <a:avLst/>
          </a:prstGeom>
          <a:noFill/>
          <a:ln>
            <a:noFill/>
          </a:ln>
        </p:spPr>
      </p:pic>
      <p:sp>
        <p:nvSpPr>
          <p:cNvPr id="875" name="Google Shape;875;g26193ac6ed3_4_0"/>
          <p:cNvSpPr txBox="1"/>
          <p:nvPr/>
        </p:nvSpPr>
        <p:spPr>
          <a:xfrm>
            <a:off x="1565800" y="2752925"/>
            <a:ext cx="2433000" cy="4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Noto Sans KR"/>
                <a:ea typeface="Noto Sans KR"/>
                <a:cs typeface="Noto Sans KR"/>
                <a:sym typeface="Noto Sans KR"/>
              </a:rPr>
              <a:t>경미한 사항에도 형벌 규정</a:t>
            </a:r>
            <a:endParaRPr b="1" i="0" sz="16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Noto Sans KR"/>
              <a:ea typeface="Noto Sans KR"/>
              <a:cs typeface="Noto Sans KR"/>
              <a:sym typeface="Noto Sans KR"/>
            </a:endParaRPr>
          </a:p>
        </p:txBody>
      </p:sp>
      <p:sp>
        <p:nvSpPr>
          <p:cNvPr id="876" name="Google Shape;876;g26193ac6ed3_4_0"/>
          <p:cNvSpPr/>
          <p:nvPr/>
        </p:nvSpPr>
        <p:spPr>
          <a:xfrm>
            <a:off x="4265838" y="1820050"/>
            <a:ext cx="609000" cy="7998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26193ac6ed3_4_0"/>
          <p:cNvSpPr/>
          <p:nvPr/>
        </p:nvSpPr>
        <p:spPr>
          <a:xfrm>
            <a:off x="7255325" y="1820050"/>
            <a:ext cx="609000" cy="7998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26193ac6ed3_4_0"/>
          <p:cNvSpPr txBox="1"/>
          <p:nvPr/>
        </p:nvSpPr>
        <p:spPr>
          <a:xfrm>
            <a:off x="4660525" y="2752925"/>
            <a:ext cx="27498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Noto Sans KR"/>
                <a:ea typeface="Noto Sans KR"/>
                <a:cs typeface="Noto Sans KR"/>
                <a:sym typeface="Noto Sans KR"/>
              </a:rPr>
              <a:t> 과중한 부담 및 업무회피 초래</a:t>
            </a:r>
            <a:endParaRPr b="1" i="0" sz="16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Noto Sans KR"/>
              <a:ea typeface="Noto Sans KR"/>
              <a:cs typeface="Noto Sans KR"/>
              <a:sym typeface="Noto Sans KR"/>
            </a:endParaRPr>
          </a:p>
        </p:txBody>
      </p:sp>
      <p:sp>
        <p:nvSpPr>
          <p:cNvPr id="879" name="Google Shape;879;g26193ac6ed3_4_0"/>
          <p:cNvSpPr txBox="1"/>
          <p:nvPr/>
        </p:nvSpPr>
        <p:spPr>
          <a:xfrm>
            <a:off x="7864325" y="2723975"/>
            <a:ext cx="3144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Noto Sans KR"/>
                <a:ea typeface="Noto Sans KR"/>
                <a:cs typeface="Noto Sans KR"/>
                <a:sym typeface="Noto Sans KR"/>
              </a:rPr>
              <a:t> 매출액의 3% 이하로 상한액 지정</a:t>
            </a:r>
            <a:endParaRPr b="1" i="0" sz="16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Noto Sans KR"/>
              <a:ea typeface="Noto Sans KR"/>
              <a:cs typeface="Noto Sans KR"/>
              <a:sym typeface="Noto Sans KR"/>
            </a:endParaRPr>
          </a:p>
        </p:txBody>
      </p:sp>
      <p:sp>
        <p:nvSpPr>
          <p:cNvPr id="880" name="Google Shape;880;g26193ac6ed3_4_0"/>
          <p:cNvSpPr/>
          <p:nvPr/>
        </p:nvSpPr>
        <p:spPr>
          <a:xfrm>
            <a:off x="9037213" y="943650"/>
            <a:ext cx="1210200" cy="625500"/>
          </a:xfrm>
          <a:prstGeom prst="wedgeEllipseCallout">
            <a:avLst>
              <a:gd fmla="val -20833" name="adj1"/>
              <a:gd fmla="val 625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rgbClr val="E06666"/>
                </a:solidFill>
                <a:latin typeface="Noto Sans KR"/>
                <a:ea typeface="Noto Sans KR"/>
                <a:cs typeface="Noto Sans KR"/>
                <a:sym typeface="Noto Sans KR"/>
              </a:rPr>
              <a:t>글로벌 입법 추세</a:t>
            </a:r>
            <a:endParaRPr b="1" i="0" sz="1200" u="none" cap="none" strike="noStrike">
              <a:solidFill>
                <a:srgbClr val="E06666"/>
              </a:solidFill>
              <a:latin typeface="Noto Sans KR"/>
              <a:ea typeface="Noto Sans KR"/>
              <a:cs typeface="Noto Sans KR"/>
              <a:sym typeface="Noto Sans KR"/>
            </a:endParaRPr>
          </a:p>
        </p:txBody>
      </p:sp>
      <p:sp>
        <p:nvSpPr>
          <p:cNvPr id="881" name="Google Shape;881;g26193ac6ed3_4_0"/>
          <p:cNvSpPr/>
          <p:nvPr/>
        </p:nvSpPr>
        <p:spPr>
          <a:xfrm rot="3947490">
            <a:off x="10118293" y="1303900"/>
            <a:ext cx="936452" cy="1153576"/>
          </a:xfrm>
          <a:prstGeom prst="wedgeEllipseCallout">
            <a:avLst>
              <a:gd fmla="val -20833" name="adj1"/>
              <a:gd fmla="val 625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26193ac6ed3_4_0"/>
          <p:cNvSpPr txBox="1"/>
          <p:nvPr/>
        </p:nvSpPr>
        <p:spPr>
          <a:xfrm rot="452730">
            <a:off x="9960175" y="1726817"/>
            <a:ext cx="1363910" cy="30777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E06666"/>
                </a:solidFill>
                <a:latin typeface="Noto Sans KR"/>
                <a:ea typeface="Noto Sans KR"/>
                <a:cs typeface="Noto Sans KR"/>
                <a:sym typeface="Noto Sans KR"/>
              </a:rPr>
              <a:t>실효성 제고 방안</a:t>
            </a:r>
            <a:endParaRPr b="1" i="0" sz="1200" u="none" cap="none" strike="noStrike">
              <a:solidFill>
                <a:srgbClr val="E06666"/>
              </a:solidFill>
              <a:latin typeface="Noto Sans KR"/>
              <a:ea typeface="Noto Sans KR"/>
              <a:cs typeface="Noto Sans KR"/>
              <a:sym typeface="Noto Sans KR"/>
            </a:endParaRPr>
          </a:p>
        </p:txBody>
      </p:sp>
      <p:sp>
        <p:nvSpPr>
          <p:cNvPr id="883" name="Google Shape;883;g26193ac6ed3_4_0"/>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14. 과징금 제도 정비</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884" name="Google Shape;884;g26193ac6ed3_4_0"/>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cxnSp>
        <p:nvCxnSpPr>
          <p:cNvPr id="889" name="Google Shape;889;g26193ac6ed3_4_103"/>
          <p:cNvCxnSpPr/>
          <p:nvPr/>
        </p:nvCxnSpPr>
        <p:spPr>
          <a:xfrm flipH="1" rot="10800000">
            <a:off x="2301125" y="5660700"/>
            <a:ext cx="7030500" cy="15000"/>
          </a:xfrm>
          <a:prstGeom prst="straightConnector1">
            <a:avLst/>
          </a:prstGeom>
          <a:noFill/>
          <a:ln cap="flat" cmpd="sng" w="9525">
            <a:solidFill>
              <a:schemeClr val="dk2"/>
            </a:solidFill>
            <a:prstDash val="solid"/>
            <a:round/>
            <a:headEnd len="sm" w="sm" type="none"/>
            <a:tailEnd len="sm" w="sm" type="none"/>
          </a:ln>
        </p:spPr>
      </p:cxnSp>
      <p:cxnSp>
        <p:nvCxnSpPr>
          <p:cNvPr id="890" name="Google Shape;890;g26193ac6ed3_4_103"/>
          <p:cNvCxnSpPr/>
          <p:nvPr/>
        </p:nvCxnSpPr>
        <p:spPr>
          <a:xfrm flipH="1" rot="10800000">
            <a:off x="2301125" y="5223450"/>
            <a:ext cx="7030500" cy="15000"/>
          </a:xfrm>
          <a:prstGeom prst="straightConnector1">
            <a:avLst/>
          </a:prstGeom>
          <a:noFill/>
          <a:ln cap="flat" cmpd="sng" w="9525">
            <a:solidFill>
              <a:schemeClr val="dk2"/>
            </a:solidFill>
            <a:prstDash val="solid"/>
            <a:round/>
            <a:headEnd len="sm" w="sm" type="none"/>
            <a:tailEnd len="sm" w="sm" type="none"/>
          </a:ln>
        </p:spPr>
      </p:cxnSp>
      <p:cxnSp>
        <p:nvCxnSpPr>
          <p:cNvPr id="891" name="Google Shape;891;g26193ac6ed3_4_103"/>
          <p:cNvCxnSpPr/>
          <p:nvPr/>
        </p:nvCxnSpPr>
        <p:spPr>
          <a:xfrm flipH="1" rot="10800000">
            <a:off x="2301125" y="4786200"/>
            <a:ext cx="7030500" cy="15000"/>
          </a:xfrm>
          <a:prstGeom prst="straightConnector1">
            <a:avLst/>
          </a:prstGeom>
          <a:noFill/>
          <a:ln cap="flat" cmpd="sng" w="9525">
            <a:solidFill>
              <a:schemeClr val="dk2"/>
            </a:solidFill>
            <a:prstDash val="solid"/>
            <a:round/>
            <a:headEnd len="sm" w="sm" type="none"/>
            <a:tailEnd len="sm" w="sm" type="none"/>
          </a:ln>
        </p:spPr>
      </p:cxnSp>
      <p:cxnSp>
        <p:nvCxnSpPr>
          <p:cNvPr id="892" name="Google Shape;892;g26193ac6ed3_4_103"/>
          <p:cNvCxnSpPr/>
          <p:nvPr/>
        </p:nvCxnSpPr>
        <p:spPr>
          <a:xfrm flipH="1" rot="10800000">
            <a:off x="2301125" y="4348950"/>
            <a:ext cx="7030500" cy="15000"/>
          </a:xfrm>
          <a:prstGeom prst="straightConnector1">
            <a:avLst/>
          </a:prstGeom>
          <a:noFill/>
          <a:ln cap="flat" cmpd="sng" w="9525">
            <a:solidFill>
              <a:schemeClr val="dk2"/>
            </a:solidFill>
            <a:prstDash val="solid"/>
            <a:round/>
            <a:headEnd len="sm" w="sm" type="none"/>
            <a:tailEnd len="sm" w="sm" type="none"/>
          </a:ln>
        </p:spPr>
      </p:cxnSp>
      <p:cxnSp>
        <p:nvCxnSpPr>
          <p:cNvPr id="893" name="Google Shape;893;g26193ac6ed3_4_103"/>
          <p:cNvCxnSpPr/>
          <p:nvPr/>
        </p:nvCxnSpPr>
        <p:spPr>
          <a:xfrm flipH="1" rot="10800000">
            <a:off x="2301125" y="3911700"/>
            <a:ext cx="7030500" cy="15000"/>
          </a:xfrm>
          <a:prstGeom prst="straightConnector1">
            <a:avLst/>
          </a:prstGeom>
          <a:noFill/>
          <a:ln cap="flat" cmpd="sng" w="9525">
            <a:solidFill>
              <a:schemeClr val="dk2"/>
            </a:solidFill>
            <a:prstDash val="solid"/>
            <a:round/>
            <a:headEnd len="sm" w="sm" type="none"/>
            <a:tailEnd len="sm" w="sm" type="none"/>
          </a:ln>
        </p:spPr>
      </p:cxnSp>
      <p:cxnSp>
        <p:nvCxnSpPr>
          <p:cNvPr id="894" name="Google Shape;894;g26193ac6ed3_4_103"/>
          <p:cNvCxnSpPr/>
          <p:nvPr/>
        </p:nvCxnSpPr>
        <p:spPr>
          <a:xfrm flipH="1" rot="10800000">
            <a:off x="2301125" y="3474450"/>
            <a:ext cx="7030500" cy="15000"/>
          </a:xfrm>
          <a:prstGeom prst="straightConnector1">
            <a:avLst/>
          </a:prstGeom>
          <a:noFill/>
          <a:ln cap="flat" cmpd="sng" w="9525">
            <a:solidFill>
              <a:schemeClr val="dk2"/>
            </a:solidFill>
            <a:prstDash val="solid"/>
            <a:round/>
            <a:headEnd len="sm" w="sm" type="none"/>
            <a:tailEnd len="sm" w="sm" type="none"/>
          </a:ln>
        </p:spPr>
      </p:cxnSp>
      <p:cxnSp>
        <p:nvCxnSpPr>
          <p:cNvPr id="895" name="Google Shape;895;g26193ac6ed3_4_103"/>
          <p:cNvCxnSpPr/>
          <p:nvPr/>
        </p:nvCxnSpPr>
        <p:spPr>
          <a:xfrm flipH="1" rot="10800000">
            <a:off x="2301125" y="3076800"/>
            <a:ext cx="7030500" cy="15000"/>
          </a:xfrm>
          <a:prstGeom prst="straightConnector1">
            <a:avLst/>
          </a:prstGeom>
          <a:noFill/>
          <a:ln cap="flat" cmpd="sng" w="9525">
            <a:solidFill>
              <a:schemeClr val="dk2"/>
            </a:solidFill>
            <a:prstDash val="solid"/>
            <a:round/>
            <a:headEnd len="sm" w="sm" type="none"/>
            <a:tailEnd len="sm" w="sm" type="none"/>
          </a:ln>
        </p:spPr>
      </p:cxnSp>
      <p:cxnSp>
        <p:nvCxnSpPr>
          <p:cNvPr id="896" name="Google Shape;896;g26193ac6ed3_4_103"/>
          <p:cNvCxnSpPr/>
          <p:nvPr/>
        </p:nvCxnSpPr>
        <p:spPr>
          <a:xfrm flipH="1" rot="10800000">
            <a:off x="2301125" y="2679150"/>
            <a:ext cx="7030500" cy="15000"/>
          </a:xfrm>
          <a:prstGeom prst="straightConnector1">
            <a:avLst/>
          </a:prstGeom>
          <a:noFill/>
          <a:ln cap="flat" cmpd="sng" w="9525">
            <a:solidFill>
              <a:schemeClr val="dk2"/>
            </a:solidFill>
            <a:prstDash val="solid"/>
            <a:round/>
            <a:headEnd len="sm" w="sm" type="none"/>
            <a:tailEnd len="sm" w="sm" type="none"/>
          </a:ln>
        </p:spPr>
      </p:cxnSp>
      <p:cxnSp>
        <p:nvCxnSpPr>
          <p:cNvPr id="897" name="Google Shape;897;g26193ac6ed3_4_103"/>
          <p:cNvCxnSpPr/>
          <p:nvPr/>
        </p:nvCxnSpPr>
        <p:spPr>
          <a:xfrm flipH="1" rot="10800000">
            <a:off x="2301125" y="2281500"/>
            <a:ext cx="7030500" cy="15000"/>
          </a:xfrm>
          <a:prstGeom prst="straightConnector1">
            <a:avLst/>
          </a:prstGeom>
          <a:noFill/>
          <a:ln cap="flat" cmpd="sng" w="9525">
            <a:solidFill>
              <a:schemeClr val="dk2"/>
            </a:solidFill>
            <a:prstDash val="solid"/>
            <a:round/>
            <a:headEnd len="sm" w="sm" type="none"/>
            <a:tailEnd len="sm" w="sm" type="none"/>
          </a:ln>
        </p:spPr>
      </p:cxnSp>
      <p:cxnSp>
        <p:nvCxnSpPr>
          <p:cNvPr id="898" name="Google Shape;898;g26193ac6ed3_4_103"/>
          <p:cNvCxnSpPr/>
          <p:nvPr/>
        </p:nvCxnSpPr>
        <p:spPr>
          <a:xfrm flipH="1" rot="10800000">
            <a:off x="2301125" y="1883850"/>
            <a:ext cx="7030500" cy="15000"/>
          </a:xfrm>
          <a:prstGeom prst="straightConnector1">
            <a:avLst/>
          </a:prstGeom>
          <a:noFill/>
          <a:ln cap="flat" cmpd="sng" w="9525">
            <a:solidFill>
              <a:schemeClr val="dk2"/>
            </a:solidFill>
            <a:prstDash val="solid"/>
            <a:round/>
            <a:headEnd len="sm" w="sm" type="none"/>
            <a:tailEnd len="sm" w="sm" type="none"/>
          </a:ln>
        </p:spPr>
      </p:cxnSp>
      <p:sp>
        <p:nvSpPr>
          <p:cNvPr id="899" name="Google Shape;899;g26193ac6ed3_4_103"/>
          <p:cNvSpPr txBox="1"/>
          <p:nvPr/>
        </p:nvSpPr>
        <p:spPr>
          <a:xfrm>
            <a:off x="2059025" y="5464025"/>
            <a:ext cx="2421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0</a:t>
            </a:r>
            <a:endParaRPr b="0" i="0" sz="1000" u="none" cap="none" strike="noStrike">
              <a:solidFill>
                <a:schemeClr val="dk1"/>
              </a:solidFill>
              <a:latin typeface="Arial"/>
              <a:ea typeface="Arial"/>
              <a:cs typeface="Arial"/>
              <a:sym typeface="Arial"/>
            </a:endParaRPr>
          </a:p>
        </p:txBody>
      </p:sp>
      <p:sp>
        <p:nvSpPr>
          <p:cNvPr id="900" name="Google Shape;900;g26193ac6ed3_4_103"/>
          <p:cNvSpPr txBox="1"/>
          <p:nvPr/>
        </p:nvSpPr>
        <p:spPr>
          <a:xfrm>
            <a:off x="2059025" y="5038050"/>
            <a:ext cx="2421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2</a:t>
            </a:r>
            <a:endParaRPr b="0" i="0" sz="1000" u="none" cap="none" strike="noStrike">
              <a:solidFill>
                <a:schemeClr val="dk1"/>
              </a:solidFill>
              <a:latin typeface="Arial"/>
              <a:ea typeface="Arial"/>
              <a:cs typeface="Arial"/>
              <a:sym typeface="Arial"/>
            </a:endParaRPr>
          </a:p>
        </p:txBody>
      </p:sp>
      <p:sp>
        <p:nvSpPr>
          <p:cNvPr id="901" name="Google Shape;901;g26193ac6ed3_4_103"/>
          <p:cNvSpPr txBox="1"/>
          <p:nvPr/>
        </p:nvSpPr>
        <p:spPr>
          <a:xfrm>
            <a:off x="2059025" y="4600800"/>
            <a:ext cx="2421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4</a:t>
            </a:r>
            <a:endParaRPr b="0" i="0" sz="1000" u="none" cap="none" strike="noStrike">
              <a:solidFill>
                <a:schemeClr val="dk1"/>
              </a:solidFill>
              <a:latin typeface="Arial"/>
              <a:ea typeface="Arial"/>
              <a:cs typeface="Arial"/>
              <a:sym typeface="Arial"/>
            </a:endParaRPr>
          </a:p>
        </p:txBody>
      </p:sp>
      <p:sp>
        <p:nvSpPr>
          <p:cNvPr id="902" name="Google Shape;902;g26193ac6ed3_4_103"/>
          <p:cNvSpPr txBox="1"/>
          <p:nvPr/>
        </p:nvSpPr>
        <p:spPr>
          <a:xfrm>
            <a:off x="2059025" y="4163550"/>
            <a:ext cx="2421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6</a:t>
            </a:r>
            <a:endParaRPr b="0" i="0" sz="1000" u="none" cap="none" strike="noStrike">
              <a:solidFill>
                <a:schemeClr val="dk1"/>
              </a:solidFill>
              <a:latin typeface="Arial"/>
              <a:ea typeface="Arial"/>
              <a:cs typeface="Arial"/>
              <a:sym typeface="Arial"/>
            </a:endParaRPr>
          </a:p>
        </p:txBody>
      </p:sp>
      <p:sp>
        <p:nvSpPr>
          <p:cNvPr id="903" name="Google Shape;903;g26193ac6ed3_4_103"/>
          <p:cNvSpPr txBox="1"/>
          <p:nvPr/>
        </p:nvSpPr>
        <p:spPr>
          <a:xfrm>
            <a:off x="2059025" y="3737575"/>
            <a:ext cx="2421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8</a:t>
            </a:r>
            <a:endParaRPr b="0" i="0" sz="1300" u="none" cap="none" strike="noStrike">
              <a:solidFill>
                <a:schemeClr val="dk1"/>
              </a:solidFill>
              <a:latin typeface="Arial"/>
              <a:ea typeface="Arial"/>
              <a:cs typeface="Arial"/>
              <a:sym typeface="Arial"/>
            </a:endParaRPr>
          </a:p>
        </p:txBody>
      </p:sp>
      <p:sp>
        <p:nvSpPr>
          <p:cNvPr id="904" name="Google Shape;904;g26193ac6ed3_4_103"/>
          <p:cNvSpPr txBox="1"/>
          <p:nvPr/>
        </p:nvSpPr>
        <p:spPr>
          <a:xfrm>
            <a:off x="1991075" y="3305963"/>
            <a:ext cx="3780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10</a:t>
            </a:r>
            <a:endParaRPr b="0" i="0" sz="1000" u="none" cap="none" strike="noStrike">
              <a:solidFill>
                <a:schemeClr val="dk1"/>
              </a:solidFill>
              <a:latin typeface="Arial"/>
              <a:ea typeface="Arial"/>
              <a:cs typeface="Arial"/>
              <a:sym typeface="Arial"/>
            </a:endParaRPr>
          </a:p>
        </p:txBody>
      </p:sp>
      <p:sp>
        <p:nvSpPr>
          <p:cNvPr id="905" name="Google Shape;905;g26193ac6ed3_4_103"/>
          <p:cNvSpPr txBox="1"/>
          <p:nvPr/>
        </p:nvSpPr>
        <p:spPr>
          <a:xfrm>
            <a:off x="1991075" y="2891400"/>
            <a:ext cx="3780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12</a:t>
            </a:r>
            <a:endParaRPr b="0" i="0" sz="1000" u="none" cap="none" strike="noStrike">
              <a:solidFill>
                <a:schemeClr val="dk1"/>
              </a:solidFill>
              <a:latin typeface="Arial"/>
              <a:ea typeface="Arial"/>
              <a:cs typeface="Arial"/>
              <a:sym typeface="Arial"/>
            </a:endParaRPr>
          </a:p>
        </p:txBody>
      </p:sp>
      <p:sp>
        <p:nvSpPr>
          <p:cNvPr id="906" name="Google Shape;906;g26193ac6ed3_4_103"/>
          <p:cNvSpPr txBox="1"/>
          <p:nvPr/>
        </p:nvSpPr>
        <p:spPr>
          <a:xfrm>
            <a:off x="1991075" y="2493750"/>
            <a:ext cx="3780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14</a:t>
            </a:r>
            <a:endParaRPr b="0" i="0" sz="1000" u="none" cap="none" strike="noStrike">
              <a:solidFill>
                <a:schemeClr val="dk1"/>
              </a:solidFill>
              <a:latin typeface="Arial"/>
              <a:ea typeface="Arial"/>
              <a:cs typeface="Arial"/>
              <a:sym typeface="Arial"/>
            </a:endParaRPr>
          </a:p>
        </p:txBody>
      </p:sp>
      <p:sp>
        <p:nvSpPr>
          <p:cNvPr id="907" name="Google Shape;907;g26193ac6ed3_4_103"/>
          <p:cNvSpPr txBox="1"/>
          <p:nvPr/>
        </p:nvSpPr>
        <p:spPr>
          <a:xfrm>
            <a:off x="1991075" y="2096100"/>
            <a:ext cx="3780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16</a:t>
            </a:r>
            <a:endParaRPr b="0" i="0" sz="1000" u="none" cap="none" strike="noStrike">
              <a:solidFill>
                <a:schemeClr val="dk1"/>
              </a:solidFill>
              <a:latin typeface="Arial"/>
              <a:ea typeface="Arial"/>
              <a:cs typeface="Arial"/>
              <a:sym typeface="Arial"/>
            </a:endParaRPr>
          </a:p>
        </p:txBody>
      </p:sp>
      <p:sp>
        <p:nvSpPr>
          <p:cNvPr id="908" name="Google Shape;908;g26193ac6ed3_4_103"/>
          <p:cNvSpPr txBox="1"/>
          <p:nvPr/>
        </p:nvSpPr>
        <p:spPr>
          <a:xfrm>
            <a:off x="1991075" y="1714038"/>
            <a:ext cx="3780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18</a:t>
            </a:r>
            <a:endParaRPr b="0" i="0" sz="1000" u="none" cap="none" strike="noStrike">
              <a:solidFill>
                <a:schemeClr val="dk1"/>
              </a:solidFill>
              <a:latin typeface="Arial"/>
              <a:ea typeface="Arial"/>
              <a:cs typeface="Arial"/>
              <a:sym typeface="Arial"/>
            </a:endParaRPr>
          </a:p>
        </p:txBody>
      </p:sp>
      <p:cxnSp>
        <p:nvCxnSpPr>
          <p:cNvPr id="909" name="Google Shape;909;g26193ac6ed3_4_103"/>
          <p:cNvCxnSpPr/>
          <p:nvPr/>
        </p:nvCxnSpPr>
        <p:spPr>
          <a:xfrm flipH="1" rot="10800000">
            <a:off x="2301125" y="1493325"/>
            <a:ext cx="7030500" cy="15000"/>
          </a:xfrm>
          <a:prstGeom prst="straightConnector1">
            <a:avLst/>
          </a:prstGeom>
          <a:noFill/>
          <a:ln cap="flat" cmpd="sng" w="9525">
            <a:solidFill>
              <a:schemeClr val="dk2"/>
            </a:solidFill>
            <a:prstDash val="solid"/>
            <a:round/>
            <a:headEnd len="sm" w="sm" type="none"/>
            <a:tailEnd len="sm" w="sm" type="none"/>
          </a:ln>
        </p:spPr>
      </p:cxnSp>
      <p:sp>
        <p:nvSpPr>
          <p:cNvPr id="910" name="Google Shape;910;g26193ac6ed3_4_103"/>
          <p:cNvSpPr txBox="1"/>
          <p:nvPr/>
        </p:nvSpPr>
        <p:spPr>
          <a:xfrm>
            <a:off x="1991075" y="1307913"/>
            <a:ext cx="3780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20</a:t>
            </a:r>
            <a:endParaRPr b="0" i="0" sz="1000" u="none" cap="none" strike="noStrike">
              <a:solidFill>
                <a:schemeClr val="dk1"/>
              </a:solidFill>
              <a:latin typeface="Arial"/>
              <a:ea typeface="Arial"/>
              <a:cs typeface="Arial"/>
              <a:sym typeface="Arial"/>
            </a:endParaRPr>
          </a:p>
        </p:txBody>
      </p:sp>
      <p:sp>
        <p:nvSpPr>
          <p:cNvPr id="911" name="Google Shape;911;g26193ac6ed3_4_103"/>
          <p:cNvSpPr txBox="1"/>
          <p:nvPr/>
        </p:nvSpPr>
        <p:spPr>
          <a:xfrm>
            <a:off x="2648850" y="5660700"/>
            <a:ext cx="14664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ko-KR" sz="1400" u="none" cap="none" strike="noStrike">
                <a:solidFill>
                  <a:schemeClr val="dk1"/>
                </a:solidFill>
                <a:latin typeface="Noto Sans KR"/>
                <a:ea typeface="Noto Sans KR"/>
                <a:cs typeface="Noto Sans KR"/>
                <a:sym typeface="Noto Sans KR"/>
              </a:rPr>
              <a:t>매우 중대</a:t>
            </a:r>
            <a:endParaRPr b="0" i="1" sz="1400" u="none" cap="none" strike="noStrike">
              <a:solidFill>
                <a:schemeClr val="dk1"/>
              </a:solidFill>
              <a:latin typeface="Noto Sans KR"/>
              <a:ea typeface="Noto Sans KR"/>
              <a:cs typeface="Noto Sans KR"/>
              <a:sym typeface="Noto Sans KR"/>
            </a:endParaRPr>
          </a:p>
        </p:txBody>
      </p:sp>
      <p:sp>
        <p:nvSpPr>
          <p:cNvPr id="912" name="Google Shape;912;g26193ac6ed3_4_103"/>
          <p:cNvSpPr txBox="1"/>
          <p:nvPr/>
        </p:nvSpPr>
        <p:spPr>
          <a:xfrm>
            <a:off x="4258263" y="5660700"/>
            <a:ext cx="14664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ko-KR" sz="1400" u="none" cap="none" strike="noStrike">
                <a:solidFill>
                  <a:schemeClr val="dk1"/>
                </a:solidFill>
                <a:latin typeface="Noto Sans KR"/>
                <a:ea typeface="Noto Sans KR"/>
                <a:cs typeface="Noto Sans KR"/>
                <a:sym typeface="Noto Sans KR"/>
              </a:rPr>
              <a:t>     중대</a:t>
            </a:r>
            <a:endParaRPr b="0" i="1" sz="1400" u="none" cap="none" strike="noStrike">
              <a:solidFill>
                <a:schemeClr val="dk1"/>
              </a:solidFill>
              <a:latin typeface="Noto Sans KR"/>
              <a:ea typeface="Noto Sans KR"/>
              <a:cs typeface="Noto Sans KR"/>
              <a:sym typeface="Noto Sans KR"/>
            </a:endParaRPr>
          </a:p>
        </p:txBody>
      </p:sp>
      <p:sp>
        <p:nvSpPr>
          <p:cNvPr id="913" name="Google Shape;913;g26193ac6ed3_4_103"/>
          <p:cNvSpPr txBox="1"/>
          <p:nvPr/>
        </p:nvSpPr>
        <p:spPr>
          <a:xfrm>
            <a:off x="5867688" y="5660700"/>
            <a:ext cx="14664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ko-KR" sz="1400" u="none" cap="none" strike="noStrike">
                <a:solidFill>
                  <a:schemeClr val="dk1"/>
                </a:solidFill>
                <a:latin typeface="Noto Sans KR"/>
                <a:ea typeface="Noto Sans KR"/>
                <a:cs typeface="Noto Sans KR"/>
                <a:sym typeface="Noto Sans KR"/>
              </a:rPr>
              <a:t>    보통  </a:t>
            </a:r>
            <a:endParaRPr b="0" i="1" sz="1400" u="none" cap="none" strike="noStrike">
              <a:solidFill>
                <a:schemeClr val="dk1"/>
              </a:solidFill>
              <a:latin typeface="Noto Sans KR"/>
              <a:ea typeface="Noto Sans KR"/>
              <a:cs typeface="Noto Sans KR"/>
              <a:sym typeface="Noto Sans KR"/>
            </a:endParaRPr>
          </a:p>
        </p:txBody>
      </p:sp>
      <p:sp>
        <p:nvSpPr>
          <p:cNvPr id="914" name="Google Shape;914;g26193ac6ed3_4_103"/>
          <p:cNvSpPr txBox="1"/>
          <p:nvPr/>
        </p:nvSpPr>
        <p:spPr>
          <a:xfrm>
            <a:off x="7505700" y="5660700"/>
            <a:ext cx="14664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ko-KR" sz="1400" u="none" cap="none" strike="noStrike">
                <a:solidFill>
                  <a:schemeClr val="dk1"/>
                </a:solidFill>
                <a:latin typeface="Noto Sans KR"/>
                <a:ea typeface="Noto Sans KR"/>
                <a:cs typeface="Noto Sans KR"/>
                <a:sym typeface="Noto Sans KR"/>
              </a:rPr>
              <a:t>      미비</a:t>
            </a:r>
            <a:endParaRPr b="0" i="1" sz="1400" u="none" cap="none" strike="noStrike">
              <a:solidFill>
                <a:schemeClr val="dk1"/>
              </a:solidFill>
              <a:latin typeface="Noto Sans KR"/>
              <a:ea typeface="Noto Sans KR"/>
              <a:cs typeface="Noto Sans KR"/>
              <a:sym typeface="Noto Sans KR"/>
            </a:endParaRPr>
          </a:p>
        </p:txBody>
      </p:sp>
      <p:sp>
        <p:nvSpPr>
          <p:cNvPr id="915" name="Google Shape;915;g26193ac6ed3_4_103"/>
          <p:cNvSpPr txBox="1"/>
          <p:nvPr/>
        </p:nvSpPr>
        <p:spPr>
          <a:xfrm>
            <a:off x="1609800" y="2850975"/>
            <a:ext cx="529200" cy="12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ko-KR" sz="1400" u="none" cap="none" strike="noStrike">
                <a:solidFill>
                  <a:schemeClr val="dk1"/>
                </a:solidFill>
                <a:latin typeface="Noto Sans KR"/>
                <a:ea typeface="Noto Sans KR"/>
                <a:cs typeface="Noto Sans KR"/>
                <a:sym typeface="Noto Sans KR"/>
              </a:rPr>
              <a:t> 과</a:t>
            </a:r>
            <a:endParaRPr b="0" i="1" sz="14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400"/>
              <a:buFont typeface="Arial"/>
              <a:buNone/>
            </a:pPr>
            <a:r>
              <a:rPr b="0" i="1" lang="ko-KR" sz="1400" u="none" cap="none" strike="noStrike">
                <a:solidFill>
                  <a:schemeClr val="dk1"/>
                </a:solidFill>
                <a:latin typeface="Noto Sans KR"/>
                <a:ea typeface="Noto Sans KR"/>
                <a:cs typeface="Noto Sans KR"/>
                <a:sym typeface="Noto Sans KR"/>
              </a:rPr>
              <a:t> 징</a:t>
            </a:r>
            <a:endParaRPr b="0" i="1" sz="14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400"/>
              <a:buFont typeface="Arial"/>
              <a:buNone/>
            </a:pPr>
            <a:r>
              <a:rPr b="0" i="1" lang="ko-KR" sz="1400" u="none" cap="none" strike="noStrike">
                <a:solidFill>
                  <a:schemeClr val="dk1"/>
                </a:solidFill>
                <a:latin typeface="Noto Sans KR"/>
                <a:ea typeface="Noto Sans KR"/>
                <a:cs typeface="Noto Sans KR"/>
                <a:sym typeface="Noto Sans KR"/>
              </a:rPr>
              <a:t> 금</a:t>
            </a:r>
            <a:endParaRPr b="0" i="1" sz="14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400"/>
              <a:buFont typeface="Arial"/>
              <a:buNone/>
            </a:pPr>
            <a:r>
              <a:rPr b="0" i="1" lang="ko-KR" sz="1400" u="none" cap="none" strike="noStrike">
                <a:solidFill>
                  <a:schemeClr val="dk1"/>
                </a:solidFill>
                <a:latin typeface="Noto Sans KR"/>
                <a:ea typeface="Noto Sans KR"/>
                <a:cs typeface="Noto Sans KR"/>
                <a:sym typeface="Noto Sans KR"/>
              </a:rPr>
              <a:t>(억)</a:t>
            </a:r>
            <a:endParaRPr b="0" i="1" sz="1400" u="none" cap="none" strike="noStrike">
              <a:solidFill>
                <a:schemeClr val="dk1"/>
              </a:solidFill>
              <a:latin typeface="Noto Sans KR"/>
              <a:ea typeface="Noto Sans KR"/>
              <a:cs typeface="Noto Sans KR"/>
              <a:sym typeface="Noto Sans KR"/>
            </a:endParaRPr>
          </a:p>
        </p:txBody>
      </p:sp>
      <p:sp>
        <p:nvSpPr>
          <p:cNvPr id="916" name="Google Shape;916;g26193ac6ed3_4_103"/>
          <p:cNvSpPr txBox="1"/>
          <p:nvPr/>
        </p:nvSpPr>
        <p:spPr>
          <a:xfrm>
            <a:off x="4924325" y="6097950"/>
            <a:ext cx="17841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1" lang="ko-KR" sz="1600" u="none" cap="none" strike="noStrike">
                <a:solidFill>
                  <a:schemeClr val="dk1"/>
                </a:solidFill>
                <a:latin typeface="Noto Sans KR"/>
                <a:ea typeface="Noto Sans KR"/>
                <a:cs typeface="Noto Sans KR"/>
                <a:sym typeface="Noto Sans KR"/>
              </a:rPr>
              <a:t>위반 중대성</a:t>
            </a:r>
            <a:endParaRPr b="0" i="1" sz="1600" u="none" cap="none" strike="noStrike">
              <a:solidFill>
                <a:schemeClr val="dk1"/>
              </a:solidFill>
              <a:latin typeface="Noto Sans KR"/>
              <a:ea typeface="Noto Sans KR"/>
              <a:cs typeface="Noto Sans KR"/>
              <a:sym typeface="Noto Sans KR"/>
            </a:endParaRPr>
          </a:p>
        </p:txBody>
      </p:sp>
      <p:sp>
        <p:nvSpPr>
          <p:cNvPr id="917" name="Google Shape;917;g26193ac6ed3_4_103"/>
          <p:cNvSpPr/>
          <p:nvPr/>
        </p:nvSpPr>
        <p:spPr>
          <a:xfrm>
            <a:off x="2830275" y="1898850"/>
            <a:ext cx="650100" cy="22926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26193ac6ed3_4_103"/>
          <p:cNvSpPr/>
          <p:nvPr/>
        </p:nvSpPr>
        <p:spPr>
          <a:xfrm>
            <a:off x="2830275" y="4123275"/>
            <a:ext cx="650100" cy="1552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26193ac6ed3_4_103"/>
          <p:cNvSpPr/>
          <p:nvPr/>
        </p:nvSpPr>
        <p:spPr>
          <a:xfrm>
            <a:off x="4462975" y="5147775"/>
            <a:ext cx="650100" cy="528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26193ac6ed3_4_103"/>
          <p:cNvSpPr/>
          <p:nvPr/>
        </p:nvSpPr>
        <p:spPr>
          <a:xfrm>
            <a:off x="4462975" y="4123275"/>
            <a:ext cx="650100" cy="11001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26193ac6ed3_4_103"/>
          <p:cNvSpPr/>
          <p:nvPr/>
        </p:nvSpPr>
        <p:spPr>
          <a:xfrm>
            <a:off x="5984350" y="5541900"/>
            <a:ext cx="650100" cy="118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26193ac6ed3_4_103"/>
          <p:cNvSpPr/>
          <p:nvPr/>
        </p:nvSpPr>
        <p:spPr>
          <a:xfrm>
            <a:off x="5984350" y="5223450"/>
            <a:ext cx="650100" cy="307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26193ac6ed3_4_103"/>
          <p:cNvSpPr/>
          <p:nvPr/>
        </p:nvSpPr>
        <p:spPr>
          <a:xfrm>
            <a:off x="7781450" y="5541900"/>
            <a:ext cx="650100" cy="118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26193ac6ed3_4_103"/>
          <p:cNvSpPr/>
          <p:nvPr/>
        </p:nvSpPr>
        <p:spPr>
          <a:xfrm>
            <a:off x="7781450" y="5455575"/>
            <a:ext cx="650100" cy="1011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26193ac6ed3_4_103"/>
          <p:cNvSpPr/>
          <p:nvPr/>
        </p:nvSpPr>
        <p:spPr>
          <a:xfrm>
            <a:off x="10006400" y="3076800"/>
            <a:ext cx="242100" cy="212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26193ac6ed3_4_103"/>
          <p:cNvSpPr/>
          <p:nvPr/>
        </p:nvSpPr>
        <p:spPr>
          <a:xfrm>
            <a:off x="10006400" y="3592050"/>
            <a:ext cx="242100" cy="2121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26193ac6ed3_4_103"/>
          <p:cNvSpPr txBox="1"/>
          <p:nvPr/>
        </p:nvSpPr>
        <p:spPr>
          <a:xfrm>
            <a:off x="10248500" y="2989950"/>
            <a:ext cx="6501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1" lang="ko-KR" sz="1500" u="none" cap="none" strike="noStrike">
                <a:solidFill>
                  <a:schemeClr val="dk1"/>
                </a:solidFill>
                <a:latin typeface="Noto Sans KR"/>
                <a:ea typeface="Noto Sans KR"/>
                <a:cs typeface="Noto Sans KR"/>
                <a:sym typeface="Noto Sans KR"/>
              </a:rPr>
              <a:t>최소</a:t>
            </a:r>
            <a:endParaRPr b="0" i="1" sz="1200" u="none" cap="none" strike="noStrike">
              <a:solidFill>
                <a:schemeClr val="dk1"/>
              </a:solidFill>
              <a:latin typeface="Noto Sans KR"/>
              <a:ea typeface="Noto Sans KR"/>
              <a:cs typeface="Noto Sans KR"/>
              <a:sym typeface="Noto Sans KR"/>
            </a:endParaRPr>
          </a:p>
        </p:txBody>
      </p:sp>
      <p:sp>
        <p:nvSpPr>
          <p:cNvPr id="928" name="Google Shape;928;g26193ac6ed3_4_103"/>
          <p:cNvSpPr txBox="1"/>
          <p:nvPr/>
        </p:nvSpPr>
        <p:spPr>
          <a:xfrm>
            <a:off x="10248500" y="3505200"/>
            <a:ext cx="650100" cy="3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1" lang="ko-KR" sz="1500" u="none" cap="none" strike="noStrike">
                <a:solidFill>
                  <a:schemeClr val="dk1"/>
                </a:solidFill>
                <a:latin typeface="Noto Sans KR"/>
                <a:ea typeface="Noto Sans KR"/>
                <a:cs typeface="Noto Sans KR"/>
                <a:sym typeface="Noto Sans KR"/>
              </a:rPr>
              <a:t>최대</a:t>
            </a:r>
            <a:endParaRPr b="0" i="1" sz="1200" u="none" cap="none" strike="noStrike">
              <a:solidFill>
                <a:schemeClr val="dk1"/>
              </a:solidFill>
              <a:latin typeface="Noto Sans KR"/>
              <a:ea typeface="Noto Sans KR"/>
              <a:cs typeface="Noto Sans KR"/>
              <a:sym typeface="Noto Sans KR"/>
            </a:endParaRPr>
          </a:p>
        </p:txBody>
      </p:sp>
      <p:sp>
        <p:nvSpPr>
          <p:cNvPr id="929" name="Google Shape;929;g26193ac6ed3_4_103"/>
          <p:cNvSpPr/>
          <p:nvPr/>
        </p:nvSpPr>
        <p:spPr>
          <a:xfrm>
            <a:off x="1940250" y="653963"/>
            <a:ext cx="2883600" cy="5079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ko-KR" sz="1900" u="none" cap="none" strike="noStrike">
                <a:solidFill>
                  <a:srgbClr val="000000"/>
                </a:solidFill>
                <a:latin typeface="Noto Sans KR"/>
                <a:ea typeface="Noto Sans KR"/>
                <a:cs typeface="Noto Sans KR"/>
                <a:sym typeface="Noto Sans KR"/>
              </a:rPr>
              <a:t>과징금 기준금액 산정</a:t>
            </a:r>
            <a:endParaRPr b="1" i="0" sz="1900" u="none" cap="none" strike="noStrike">
              <a:solidFill>
                <a:srgbClr val="000000"/>
              </a:solidFill>
              <a:latin typeface="Noto Sans KR"/>
              <a:ea typeface="Noto Sans KR"/>
              <a:cs typeface="Noto Sans KR"/>
              <a:sym typeface="Noto Sans KR"/>
            </a:endParaRPr>
          </a:p>
        </p:txBody>
      </p:sp>
      <p:sp>
        <p:nvSpPr>
          <p:cNvPr id="930" name="Google Shape;930;g26193ac6ed3_4_103"/>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14. 과징금 제도 정비</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931" name="Google Shape;931;g26193ac6ed3_4_103"/>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g26193ac6ed3_4_97"/>
          <p:cNvSpPr/>
          <p:nvPr/>
        </p:nvSpPr>
        <p:spPr>
          <a:xfrm>
            <a:off x="7732588" y="-1672874"/>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b="0" i="0" sz="4600" u="none" cap="none" strike="noStrike">
              <a:solidFill>
                <a:schemeClr val="lt1"/>
              </a:solidFill>
              <a:latin typeface="Arial"/>
              <a:ea typeface="Arial"/>
              <a:cs typeface="Arial"/>
              <a:sym typeface="Arial"/>
            </a:endParaRPr>
          </a:p>
        </p:txBody>
      </p:sp>
      <p:sp>
        <p:nvSpPr>
          <p:cNvPr id="937" name="Google Shape;937;g26193ac6ed3_4_97"/>
          <p:cNvSpPr/>
          <p:nvPr/>
        </p:nvSpPr>
        <p:spPr>
          <a:xfrm>
            <a:off x="5028150" y="916625"/>
            <a:ext cx="2135700" cy="523206"/>
          </a:xfrm>
          <a:prstGeom prst="flowChartTerminator">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ko-KR" sz="1700" u="none" cap="none" strike="noStrike">
                <a:solidFill>
                  <a:srgbClr val="000000"/>
                </a:solidFill>
                <a:latin typeface="Noto Sans KR"/>
                <a:ea typeface="Noto Sans KR"/>
                <a:cs typeface="Noto Sans KR"/>
                <a:sym typeface="Noto Sans KR"/>
              </a:rPr>
              <a:t>과징금 면제 사항 </a:t>
            </a:r>
            <a:endParaRPr b="1" i="0" sz="1700" u="none" cap="none" strike="noStrike">
              <a:solidFill>
                <a:srgbClr val="000000"/>
              </a:solidFill>
              <a:latin typeface="Noto Sans KR"/>
              <a:ea typeface="Noto Sans KR"/>
              <a:cs typeface="Noto Sans KR"/>
              <a:sym typeface="Noto Sans KR"/>
            </a:endParaRPr>
          </a:p>
        </p:txBody>
      </p:sp>
      <p:sp>
        <p:nvSpPr>
          <p:cNvPr id="938" name="Google Shape;938;g26193ac6ed3_4_97"/>
          <p:cNvSpPr/>
          <p:nvPr/>
        </p:nvSpPr>
        <p:spPr>
          <a:xfrm>
            <a:off x="3851550" y="1848550"/>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위법행위가 아닌 </a:t>
            </a:r>
            <a:endParaRPr b="0" i="0" sz="1400" u="none" cap="none" strike="noStrike">
              <a:solidFill>
                <a:srgbClr val="000000"/>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정당한 사유</a:t>
            </a:r>
            <a:endParaRPr b="0" i="0" sz="1400" u="none" cap="none" strike="noStrike">
              <a:solidFill>
                <a:srgbClr val="000000"/>
              </a:solidFill>
              <a:latin typeface="Noto Sans KR"/>
              <a:ea typeface="Noto Sans KR"/>
              <a:cs typeface="Noto Sans KR"/>
              <a:sym typeface="Noto Sans KR"/>
            </a:endParaRPr>
          </a:p>
        </p:txBody>
      </p:sp>
      <p:sp>
        <p:nvSpPr>
          <p:cNvPr id="939" name="Google Shape;939;g26193ac6ed3_4_97"/>
          <p:cNvSpPr/>
          <p:nvPr/>
        </p:nvSpPr>
        <p:spPr>
          <a:xfrm>
            <a:off x="1519100" y="1848550"/>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과징금 지불 능력 부족 </a:t>
            </a:r>
            <a:endParaRPr b="0" i="0" sz="1400" u="none" cap="none" strike="noStrike">
              <a:solidFill>
                <a:srgbClr val="000000"/>
              </a:solidFill>
              <a:latin typeface="Noto Sans KR"/>
              <a:ea typeface="Noto Sans KR"/>
              <a:cs typeface="Noto Sans KR"/>
              <a:sym typeface="Noto Sans KR"/>
            </a:endParaRPr>
          </a:p>
        </p:txBody>
      </p:sp>
      <p:sp>
        <p:nvSpPr>
          <p:cNvPr id="940" name="Google Shape;940;g26193ac6ed3_4_97"/>
          <p:cNvSpPr/>
          <p:nvPr/>
        </p:nvSpPr>
        <p:spPr>
          <a:xfrm>
            <a:off x="6184000" y="1848550"/>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위반행위 내용</a:t>
            </a:r>
            <a:r>
              <a:rPr b="0" i="0" lang="ko-KR" sz="1600" u="none" cap="none" strike="noStrike">
                <a:solidFill>
                  <a:schemeClr val="dk1"/>
                </a:solidFill>
                <a:latin typeface="Noto Sans KR"/>
                <a:ea typeface="Noto Sans KR"/>
                <a:cs typeface="Noto Sans KR"/>
                <a:sym typeface="Noto Sans KR"/>
              </a:rPr>
              <a:t>∙</a:t>
            </a:r>
            <a:r>
              <a:rPr b="0" i="0" lang="ko-KR" sz="1400" u="none" cap="none" strike="noStrike">
                <a:solidFill>
                  <a:srgbClr val="000000"/>
                </a:solidFill>
                <a:latin typeface="Noto Sans KR"/>
                <a:ea typeface="Noto Sans KR"/>
                <a:cs typeface="Noto Sans KR"/>
                <a:sym typeface="Noto Sans KR"/>
              </a:rPr>
              <a:t>정도 경미</a:t>
            </a:r>
            <a:endParaRPr b="0" i="0" sz="1400" u="none" cap="none" strike="noStrike">
              <a:solidFill>
                <a:srgbClr val="000000"/>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산정된 과징금 소액</a:t>
            </a:r>
            <a:endParaRPr b="0" i="0" sz="1400" u="none" cap="none" strike="noStrike">
              <a:solidFill>
                <a:srgbClr val="000000"/>
              </a:solidFill>
              <a:latin typeface="Noto Sans KR"/>
              <a:ea typeface="Noto Sans KR"/>
              <a:cs typeface="Noto Sans KR"/>
              <a:sym typeface="Noto Sans KR"/>
            </a:endParaRPr>
          </a:p>
        </p:txBody>
      </p:sp>
      <p:sp>
        <p:nvSpPr>
          <p:cNvPr id="941" name="Google Shape;941;g26193ac6ed3_4_97"/>
          <p:cNvSpPr/>
          <p:nvPr/>
        </p:nvSpPr>
        <p:spPr>
          <a:xfrm>
            <a:off x="8516450" y="1848550"/>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대통령령 지정 사유</a:t>
            </a:r>
            <a:endParaRPr b="0" i="0" sz="1400" u="none" cap="none" strike="noStrike">
              <a:solidFill>
                <a:srgbClr val="000000"/>
              </a:solidFill>
              <a:latin typeface="Noto Sans KR"/>
              <a:ea typeface="Noto Sans KR"/>
              <a:cs typeface="Noto Sans KR"/>
              <a:sym typeface="Noto Sans KR"/>
            </a:endParaRPr>
          </a:p>
        </p:txBody>
      </p:sp>
      <p:cxnSp>
        <p:nvCxnSpPr>
          <p:cNvPr id="942" name="Google Shape;942;g26193ac6ed3_4_97"/>
          <p:cNvCxnSpPr>
            <a:stCxn id="937" idx="2"/>
            <a:endCxn id="939" idx="0"/>
          </p:cNvCxnSpPr>
          <p:nvPr/>
        </p:nvCxnSpPr>
        <p:spPr>
          <a:xfrm rot="5400000">
            <a:off x="4137150" y="-110419"/>
            <a:ext cx="408600" cy="3509100"/>
          </a:xfrm>
          <a:prstGeom prst="bentConnector3">
            <a:avLst>
              <a:gd fmla="val 50015" name="adj1"/>
            </a:avLst>
          </a:prstGeom>
          <a:noFill/>
          <a:ln cap="flat" cmpd="sng" w="9525">
            <a:solidFill>
              <a:schemeClr val="dk2"/>
            </a:solidFill>
            <a:prstDash val="solid"/>
            <a:round/>
            <a:headEnd len="sm" w="sm" type="none"/>
            <a:tailEnd len="sm" w="sm" type="none"/>
          </a:ln>
        </p:spPr>
      </p:cxnSp>
      <p:cxnSp>
        <p:nvCxnSpPr>
          <p:cNvPr id="943" name="Google Shape;943;g26193ac6ed3_4_97"/>
          <p:cNvCxnSpPr>
            <a:stCxn id="937" idx="2"/>
            <a:endCxn id="938" idx="0"/>
          </p:cNvCxnSpPr>
          <p:nvPr/>
        </p:nvCxnSpPr>
        <p:spPr>
          <a:xfrm rot="5400000">
            <a:off x="5303400" y="1055831"/>
            <a:ext cx="408600" cy="1176600"/>
          </a:xfrm>
          <a:prstGeom prst="bentConnector3">
            <a:avLst>
              <a:gd fmla="val 50015" name="adj1"/>
            </a:avLst>
          </a:prstGeom>
          <a:noFill/>
          <a:ln cap="flat" cmpd="sng" w="9525">
            <a:solidFill>
              <a:schemeClr val="dk2"/>
            </a:solidFill>
            <a:prstDash val="solid"/>
            <a:round/>
            <a:headEnd len="sm" w="sm" type="none"/>
            <a:tailEnd len="sm" w="sm" type="none"/>
          </a:ln>
        </p:spPr>
      </p:cxnSp>
      <p:cxnSp>
        <p:nvCxnSpPr>
          <p:cNvPr id="944" name="Google Shape;944;g26193ac6ed3_4_97"/>
          <p:cNvCxnSpPr>
            <a:stCxn id="937" idx="2"/>
            <a:endCxn id="941" idx="0"/>
          </p:cNvCxnSpPr>
          <p:nvPr/>
        </p:nvCxnSpPr>
        <p:spPr>
          <a:xfrm flipH="1" rot="-5400000">
            <a:off x="7635900" y="-100069"/>
            <a:ext cx="408600" cy="3488400"/>
          </a:xfrm>
          <a:prstGeom prst="bentConnector3">
            <a:avLst>
              <a:gd fmla="val 50015" name="adj1"/>
            </a:avLst>
          </a:prstGeom>
          <a:noFill/>
          <a:ln cap="flat" cmpd="sng" w="9525">
            <a:solidFill>
              <a:schemeClr val="dk2"/>
            </a:solidFill>
            <a:prstDash val="solid"/>
            <a:round/>
            <a:headEnd len="sm" w="sm" type="none"/>
            <a:tailEnd len="sm" w="sm" type="none"/>
          </a:ln>
        </p:spPr>
      </p:cxnSp>
      <p:cxnSp>
        <p:nvCxnSpPr>
          <p:cNvPr id="945" name="Google Shape;945;g26193ac6ed3_4_97"/>
          <p:cNvCxnSpPr>
            <a:stCxn id="937" idx="2"/>
            <a:endCxn id="940" idx="0"/>
          </p:cNvCxnSpPr>
          <p:nvPr/>
        </p:nvCxnSpPr>
        <p:spPr>
          <a:xfrm flipH="1" rot="-5400000">
            <a:off x="6469650" y="1066181"/>
            <a:ext cx="408600" cy="1155900"/>
          </a:xfrm>
          <a:prstGeom prst="bentConnector3">
            <a:avLst>
              <a:gd fmla="val 50015" name="adj1"/>
            </a:avLst>
          </a:prstGeom>
          <a:noFill/>
          <a:ln cap="flat" cmpd="sng" w="9525">
            <a:solidFill>
              <a:schemeClr val="dk2"/>
            </a:solidFill>
            <a:prstDash val="solid"/>
            <a:round/>
            <a:headEnd len="sm" w="sm" type="none"/>
            <a:tailEnd len="sm" w="sm" type="none"/>
          </a:ln>
        </p:spPr>
      </p:cxnSp>
      <p:sp>
        <p:nvSpPr>
          <p:cNvPr id="946" name="Google Shape;946;g26193ac6ed3_4_97"/>
          <p:cNvSpPr/>
          <p:nvPr/>
        </p:nvSpPr>
        <p:spPr>
          <a:xfrm>
            <a:off x="1753833" y="3038266"/>
            <a:ext cx="3624900" cy="14661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납부기한을 지키지 못하면 납부기한 다음 날 부터 과징금의 </a:t>
            </a:r>
            <a:r>
              <a:rPr b="1" i="0" lang="ko-KR" sz="1400" u="none" cap="none" strike="noStrike">
                <a:solidFill>
                  <a:srgbClr val="000000"/>
                </a:solidFill>
                <a:latin typeface="Noto Sans KR"/>
                <a:ea typeface="Noto Sans KR"/>
                <a:cs typeface="Noto Sans KR"/>
                <a:sym typeface="Noto Sans KR"/>
              </a:rPr>
              <a:t>연 100분의 6에 해당하는 가산금 징수</a:t>
            </a:r>
            <a:endParaRPr b="1" i="0" sz="1400" u="none" cap="none" strike="noStrike">
              <a:solidFill>
                <a:srgbClr val="000000"/>
              </a:solidFill>
              <a:latin typeface="Noto Sans KR"/>
              <a:ea typeface="Noto Sans KR"/>
              <a:cs typeface="Noto Sans KR"/>
              <a:sym typeface="Noto Sans KR"/>
            </a:endParaRPr>
          </a:p>
        </p:txBody>
      </p:sp>
      <p:sp>
        <p:nvSpPr>
          <p:cNvPr id="947" name="Google Shape;947;g26193ac6ed3_4_97"/>
          <p:cNvSpPr/>
          <p:nvPr/>
        </p:nvSpPr>
        <p:spPr>
          <a:xfrm>
            <a:off x="1519102" y="2780463"/>
            <a:ext cx="642600" cy="601800"/>
          </a:xfrm>
          <a:prstGeom prst="ellipse">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Myanmar"/>
                <a:ea typeface="Noto Sans Myanmar"/>
                <a:cs typeface="Noto Sans Myanmar"/>
                <a:sym typeface="Noto Sans Myanmar"/>
              </a:rPr>
              <a:t>7</a:t>
            </a:r>
            <a:endParaRPr b="1" i="0" sz="1400" u="none" cap="none" strike="noStrike">
              <a:solidFill>
                <a:srgbClr val="000000"/>
              </a:solidFill>
              <a:latin typeface="Noto Sans Myanmar"/>
              <a:ea typeface="Noto Sans Myanmar"/>
              <a:cs typeface="Noto Sans Myanmar"/>
              <a:sym typeface="Noto Sans Myanmar"/>
            </a:endParaRPr>
          </a:p>
        </p:txBody>
      </p:sp>
      <p:sp>
        <p:nvSpPr>
          <p:cNvPr id="948" name="Google Shape;948;g26193ac6ed3_4_97"/>
          <p:cNvSpPr/>
          <p:nvPr/>
        </p:nvSpPr>
        <p:spPr>
          <a:xfrm>
            <a:off x="6747858" y="3038266"/>
            <a:ext cx="3624900" cy="14661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가산금 지불 미이행 시 </a:t>
            </a:r>
            <a:r>
              <a:rPr b="1" i="0" lang="ko-KR" sz="1400" u="none" cap="none" strike="noStrike">
                <a:solidFill>
                  <a:srgbClr val="000000"/>
                </a:solidFill>
                <a:latin typeface="Noto Sans KR"/>
                <a:ea typeface="Noto Sans KR"/>
                <a:cs typeface="Noto Sans KR"/>
                <a:sym typeface="Noto Sans KR"/>
              </a:rPr>
              <a:t>국세강제징수의 예에 따라 징수</a:t>
            </a:r>
            <a:endParaRPr b="1" i="0" sz="1400" u="none" cap="none" strike="noStrike">
              <a:solidFill>
                <a:srgbClr val="000000"/>
              </a:solidFill>
              <a:latin typeface="Noto Sans KR"/>
              <a:ea typeface="Noto Sans KR"/>
              <a:cs typeface="Noto Sans KR"/>
              <a:sym typeface="Noto Sans KR"/>
            </a:endParaRPr>
          </a:p>
        </p:txBody>
      </p:sp>
      <p:sp>
        <p:nvSpPr>
          <p:cNvPr id="949" name="Google Shape;949;g26193ac6ed3_4_97"/>
          <p:cNvSpPr/>
          <p:nvPr/>
        </p:nvSpPr>
        <p:spPr>
          <a:xfrm>
            <a:off x="6513127" y="2780463"/>
            <a:ext cx="642600" cy="601800"/>
          </a:xfrm>
          <a:prstGeom prst="ellipse">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Myanmar"/>
                <a:ea typeface="Noto Sans Myanmar"/>
                <a:cs typeface="Noto Sans Myanmar"/>
                <a:sym typeface="Noto Sans Myanmar"/>
              </a:rPr>
              <a:t>8</a:t>
            </a:r>
            <a:endParaRPr b="1" i="0" sz="1400" u="none" cap="none" strike="noStrike">
              <a:solidFill>
                <a:srgbClr val="000000"/>
              </a:solidFill>
              <a:latin typeface="Noto Sans Myanmar"/>
              <a:ea typeface="Noto Sans Myanmar"/>
              <a:cs typeface="Noto Sans Myanmar"/>
              <a:sym typeface="Noto Sans Myanmar"/>
            </a:endParaRPr>
          </a:p>
        </p:txBody>
      </p:sp>
      <p:sp>
        <p:nvSpPr>
          <p:cNvPr id="950" name="Google Shape;950;g26193ac6ed3_4_97"/>
          <p:cNvSpPr/>
          <p:nvPr/>
        </p:nvSpPr>
        <p:spPr>
          <a:xfrm>
            <a:off x="1753821" y="5079991"/>
            <a:ext cx="3624900" cy="14661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과징금 환급 시 금융회사 등의 예금 이자율 고려하여 대통령령으로 정하는</a:t>
            </a:r>
            <a:r>
              <a:rPr b="1" i="0" lang="ko-KR" sz="1400" u="none" cap="none" strike="noStrike">
                <a:solidFill>
                  <a:srgbClr val="000000"/>
                </a:solidFill>
                <a:latin typeface="Noto Sans KR"/>
                <a:ea typeface="Noto Sans KR"/>
                <a:cs typeface="Noto Sans KR"/>
                <a:sym typeface="Noto Sans KR"/>
              </a:rPr>
              <a:t> 이자율 적용 환급가산금 지급</a:t>
            </a:r>
            <a:endParaRPr b="1" i="0" sz="1400" u="none" cap="none" strike="noStrike">
              <a:solidFill>
                <a:srgbClr val="000000"/>
              </a:solidFill>
              <a:latin typeface="Noto Sans KR"/>
              <a:ea typeface="Noto Sans KR"/>
              <a:cs typeface="Noto Sans KR"/>
              <a:sym typeface="Noto Sans KR"/>
            </a:endParaRPr>
          </a:p>
        </p:txBody>
      </p:sp>
      <p:sp>
        <p:nvSpPr>
          <p:cNvPr id="951" name="Google Shape;951;g26193ac6ed3_4_97"/>
          <p:cNvSpPr/>
          <p:nvPr/>
        </p:nvSpPr>
        <p:spPr>
          <a:xfrm>
            <a:off x="1519090" y="4822188"/>
            <a:ext cx="642600" cy="601800"/>
          </a:xfrm>
          <a:prstGeom prst="ellipse">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Myanmar"/>
                <a:ea typeface="Noto Sans Myanmar"/>
                <a:cs typeface="Noto Sans Myanmar"/>
                <a:sym typeface="Noto Sans Myanmar"/>
              </a:rPr>
              <a:t>9</a:t>
            </a:r>
            <a:endParaRPr b="1" i="0" sz="1400" u="none" cap="none" strike="noStrike">
              <a:solidFill>
                <a:srgbClr val="000000"/>
              </a:solidFill>
              <a:latin typeface="Noto Sans Myanmar"/>
              <a:ea typeface="Noto Sans Myanmar"/>
              <a:cs typeface="Noto Sans Myanmar"/>
              <a:sym typeface="Noto Sans Myanmar"/>
            </a:endParaRPr>
          </a:p>
        </p:txBody>
      </p:sp>
      <p:sp>
        <p:nvSpPr>
          <p:cNvPr id="952" name="Google Shape;952;g26193ac6ed3_4_97"/>
          <p:cNvSpPr/>
          <p:nvPr/>
        </p:nvSpPr>
        <p:spPr>
          <a:xfrm>
            <a:off x="6747858" y="5079991"/>
            <a:ext cx="3624900" cy="14661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과징금 부과처분 취소되어 새로운 과징금 부과 시 </a:t>
            </a:r>
            <a:r>
              <a:rPr b="1" i="0" lang="ko-KR" sz="1400" u="none" cap="none" strike="noStrike">
                <a:solidFill>
                  <a:srgbClr val="000000"/>
                </a:solidFill>
                <a:latin typeface="Noto Sans KR"/>
                <a:ea typeface="Noto Sans KR"/>
                <a:cs typeface="Noto Sans KR"/>
                <a:sym typeface="Noto Sans KR"/>
              </a:rPr>
              <a:t>당초 납부한 과징금에서 새 과징금 공제한 나머지 금액에 대해서만 환급가산금 계산 지급</a:t>
            </a:r>
            <a:endParaRPr b="1" i="0" sz="1400" u="none" cap="none" strike="noStrike">
              <a:solidFill>
                <a:srgbClr val="000000"/>
              </a:solidFill>
              <a:latin typeface="Noto Sans KR"/>
              <a:ea typeface="Noto Sans KR"/>
              <a:cs typeface="Noto Sans KR"/>
              <a:sym typeface="Noto Sans KR"/>
            </a:endParaRPr>
          </a:p>
        </p:txBody>
      </p:sp>
      <p:sp>
        <p:nvSpPr>
          <p:cNvPr id="953" name="Google Shape;953;g26193ac6ed3_4_97"/>
          <p:cNvSpPr/>
          <p:nvPr/>
        </p:nvSpPr>
        <p:spPr>
          <a:xfrm>
            <a:off x="6513127" y="4822188"/>
            <a:ext cx="642600" cy="601800"/>
          </a:xfrm>
          <a:prstGeom prst="ellipse">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Noto Sans Myanmar"/>
                <a:ea typeface="Noto Sans Myanmar"/>
                <a:cs typeface="Noto Sans Myanmar"/>
                <a:sym typeface="Noto Sans Myanmar"/>
              </a:rPr>
              <a:t>10</a:t>
            </a:r>
            <a:endParaRPr b="1" i="0" sz="1400" u="none" cap="none" strike="noStrike">
              <a:solidFill>
                <a:srgbClr val="000000"/>
              </a:solidFill>
              <a:latin typeface="Noto Sans Myanmar"/>
              <a:ea typeface="Noto Sans Myanmar"/>
              <a:cs typeface="Noto Sans Myanmar"/>
              <a:sym typeface="Noto Sans Myanmar"/>
            </a:endParaRPr>
          </a:p>
        </p:txBody>
      </p:sp>
      <p:sp>
        <p:nvSpPr>
          <p:cNvPr id="954" name="Google Shape;954;g26193ac6ed3_4_97"/>
          <p:cNvSpPr/>
          <p:nvPr/>
        </p:nvSpPr>
        <p:spPr>
          <a:xfrm>
            <a:off x="5774538" y="3302125"/>
            <a:ext cx="577500" cy="938400"/>
          </a:xfrm>
          <a:prstGeom prst="rightArrow">
            <a:avLst>
              <a:gd fmla="val 50000" name="adj1"/>
              <a:gd fmla="val 6011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26193ac6ed3_4_97"/>
          <p:cNvSpPr/>
          <p:nvPr/>
        </p:nvSpPr>
        <p:spPr>
          <a:xfrm>
            <a:off x="5774525" y="5343850"/>
            <a:ext cx="577500" cy="938400"/>
          </a:xfrm>
          <a:prstGeom prst="rightArrow">
            <a:avLst>
              <a:gd fmla="val 50000" name="adj1"/>
              <a:gd fmla="val 6011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26193ac6ed3_4_97"/>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14. 과징금 제도 정비</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957" name="Google Shape;957;g26193ac6ed3_4_97"/>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g26193ac6ed3_7_11"/>
          <p:cNvSpPr/>
          <p:nvPr/>
        </p:nvSpPr>
        <p:spPr>
          <a:xfrm>
            <a:off x="601225" y="855888"/>
            <a:ext cx="2883600" cy="5079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ko-KR" sz="1900" u="none" cap="none" strike="noStrike">
                <a:solidFill>
                  <a:srgbClr val="000000"/>
                </a:solidFill>
                <a:latin typeface="Noto Sans KR"/>
                <a:ea typeface="Noto Sans KR"/>
                <a:cs typeface="Noto Sans KR"/>
                <a:sym typeface="Noto Sans KR"/>
              </a:rPr>
              <a:t>제75조 과태료</a:t>
            </a:r>
            <a:endParaRPr b="1" i="0" sz="1900" u="none" cap="none" strike="noStrike">
              <a:solidFill>
                <a:srgbClr val="000000"/>
              </a:solidFill>
              <a:latin typeface="Noto Sans KR"/>
              <a:ea typeface="Noto Sans KR"/>
              <a:cs typeface="Noto Sans KR"/>
              <a:sym typeface="Noto Sans KR"/>
            </a:endParaRPr>
          </a:p>
        </p:txBody>
      </p:sp>
      <p:sp>
        <p:nvSpPr>
          <p:cNvPr id="963" name="Google Shape;963;g26193ac6ed3_7_11"/>
          <p:cNvSpPr/>
          <p:nvPr/>
        </p:nvSpPr>
        <p:spPr>
          <a:xfrm>
            <a:off x="605125" y="1580600"/>
            <a:ext cx="10972200" cy="6024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          5천만원 이하			        고정형</a:t>
            </a:r>
            <a:r>
              <a:rPr b="0" i="0" lang="ko-KR" sz="1600" u="none" cap="none" strike="noStrike">
                <a:solidFill>
                  <a:schemeClr val="dk1"/>
                </a:solidFill>
                <a:latin typeface="Noto Sans KR"/>
                <a:ea typeface="Noto Sans KR"/>
                <a:cs typeface="Noto Sans KR"/>
                <a:sym typeface="Noto Sans KR"/>
              </a:rPr>
              <a:t>∙</a:t>
            </a:r>
            <a:r>
              <a:rPr b="0" i="0" lang="ko-KR" sz="1400" u="none" cap="none" strike="noStrike">
                <a:solidFill>
                  <a:srgbClr val="000000"/>
                </a:solidFill>
                <a:latin typeface="Noto Sans KR"/>
                <a:ea typeface="Noto Sans KR"/>
                <a:cs typeface="Noto Sans KR"/>
                <a:sym typeface="Noto Sans KR"/>
              </a:rPr>
              <a:t>이동형 영상정보처리기기로 사람또는 사람과 관련된 사물의 영상을 촬영한 자   </a:t>
            </a:r>
            <a:endParaRPr b="0" i="0" sz="1400" u="none" cap="none" strike="noStrike">
              <a:solidFill>
                <a:srgbClr val="000000"/>
              </a:solidFill>
              <a:latin typeface="Noto Sans KR"/>
              <a:ea typeface="Noto Sans KR"/>
              <a:cs typeface="Noto Sans KR"/>
              <a:sym typeface="Noto Sans KR"/>
            </a:endParaRPr>
          </a:p>
        </p:txBody>
      </p:sp>
      <p:cxnSp>
        <p:nvCxnSpPr>
          <p:cNvPr id="964" name="Google Shape;964;g26193ac6ed3_7_11"/>
          <p:cNvCxnSpPr/>
          <p:nvPr/>
        </p:nvCxnSpPr>
        <p:spPr>
          <a:xfrm flipH="1">
            <a:off x="3016525" y="1586025"/>
            <a:ext cx="3900" cy="597900"/>
          </a:xfrm>
          <a:prstGeom prst="straightConnector1">
            <a:avLst/>
          </a:prstGeom>
          <a:noFill/>
          <a:ln cap="flat" cmpd="sng" w="28575">
            <a:solidFill>
              <a:schemeClr val="accent4"/>
            </a:solidFill>
            <a:prstDash val="solid"/>
            <a:round/>
            <a:headEnd len="sm" w="sm" type="none"/>
            <a:tailEnd len="sm" w="sm" type="none"/>
          </a:ln>
        </p:spPr>
      </p:cxnSp>
      <p:sp>
        <p:nvSpPr>
          <p:cNvPr id="965" name="Google Shape;965;g26193ac6ed3_7_11"/>
          <p:cNvSpPr/>
          <p:nvPr/>
        </p:nvSpPr>
        <p:spPr>
          <a:xfrm>
            <a:off x="605088" y="2283750"/>
            <a:ext cx="2411400" cy="38646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3천만원 이하</a:t>
            </a:r>
            <a:endParaRPr b="0" i="0" sz="1400" u="none" cap="none" strike="noStrike">
              <a:solidFill>
                <a:srgbClr val="000000"/>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a:t>
            </a:r>
            <a:r>
              <a:rPr b="1" i="0" lang="ko-KR" sz="1400" u="none" cap="none" strike="noStrike">
                <a:solidFill>
                  <a:srgbClr val="000000"/>
                </a:solidFill>
                <a:latin typeface="Noto Sans KR"/>
                <a:ea typeface="Noto Sans KR"/>
                <a:cs typeface="Noto Sans KR"/>
                <a:sym typeface="Noto Sans KR"/>
              </a:rPr>
              <a:t>개정 사항</a:t>
            </a:r>
            <a:r>
              <a:rPr b="0" i="0" lang="ko-KR" sz="1400" u="none" cap="none" strike="noStrike">
                <a:solidFill>
                  <a:srgbClr val="000000"/>
                </a:solidFill>
                <a:latin typeface="Noto Sans KR"/>
                <a:ea typeface="Noto Sans KR"/>
                <a:cs typeface="Noto Sans KR"/>
                <a:sym typeface="Noto Sans KR"/>
              </a:rPr>
              <a:t>)</a:t>
            </a:r>
            <a:endParaRPr b="0" i="0" sz="1400" u="none" cap="none" strike="noStrike">
              <a:solidFill>
                <a:srgbClr val="000000"/>
              </a:solidFill>
              <a:latin typeface="Noto Sans KR"/>
              <a:ea typeface="Noto Sans KR"/>
              <a:cs typeface="Noto Sans KR"/>
              <a:sym typeface="Noto Sans KR"/>
            </a:endParaRPr>
          </a:p>
        </p:txBody>
      </p:sp>
      <p:sp>
        <p:nvSpPr>
          <p:cNvPr id="966" name="Google Shape;966;g26193ac6ed3_7_11"/>
          <p:cNvSpPr/>
          <p:nvPr/>
        </p:nvSpPr>
        <p:spPr>
          <a:xfrm>
            <a:off x="3020425" y="228375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개인정보 수집 동의 (선택적 포함) 위반하여 재화 또는 서비스의 제공을 거부한 자</a:t>
            </a:r>
            <a:endParaRPr b="0" i="0" sz="1400" u="none" cap="none" strike="noStrike">
              <a:solidFill>
                <a:srgbClr val="000000"/>
              </a:solidFill>
              <a:latin typeface="Noto Sans KR"/>
              <a:ea typeface="Noto Sans KR"/>
              <a:cs typeface="Noto Sans KR"/>
              <a:sym typeface="Noto Sans KR"/>
            </a:endParaRPr>
          </a:p>
        </p:txBody>
      </p:sp>
      <p:sp>
        <p:nvSpPr>
          <p:cNvPr id="967" name="Google Shape;967;g26193ac6ed3_7_11"/>
          <p:cNvSpPr/>
          <p:nvPr/>
        </p:nvSpPr>
        <p:spPr>
          <a:xfrm>
            <a:off x="3020425" y="259155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개인정보의 수집 출처, 처리 목적 및 수집한 정보를 정보주체에게 알리지 아니한 자</a:t>
            </a:r>
            <a:endParaRPr b="0" i="0" sz="1400" u="none" cap="none" strike="noStrike">
              <a:solidFill>
                <a:srgbClr val="000000"/>
              </a:solidFill>
              <a:latin typeface="Noto Sans KR"/>
              <a:ea typeface="Noto Sans KR"/>
              <a:cs typeface="Noto Sans KR"/>
              <a:sym typeface="Noto Sans KR"/>
            </a:endParaRPr>
          </a:p>
        </p:txBody>
      </p:sp>
      <p:sp>
        <p:nvSpPr>
          <p:cNvPr id="968" name="Google Shape;968;g26193ac6ed3_7_11"/>
          <p:cNvSpPr/>
          <p:nvPr/>
        </p:nvSpPr>
        <p:spPr>
          <a:xfrm>
            <a:off x="3020425" y="2899350"/>
            <a:ext cx="8556900" cy="4797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개인정보의 이용∙제공 내역이나 이용∙제공 내역을 확인할 수 있는 정보시스템에 접속방법을 통지하지 아니한 자</a:t>
            </a:r>
            <a:endParaRPr b="0" i="0" sz="1400" u="none" cap="none" strike="noStrike">
              <a:solidFill>
                <a:srgbClr val="000000"/>
              </a:solidFill>
              <a:latin typeface="Noto Sans KR"/>
              <a:ea typeface="Noto Sans KR"/>
              <a:cs typeface="Noto Sans KR"/>
              <a:sym typeface="Noto Sans KR"/>
            </a:endParaRPr>
          </a:p>
        </p:txBody>
      </p:sp>
      <p:sp>
        <p:nvSpPr>
          <p:cNvPr id="969" name="Google Shape;969;g26193ac6ed3_7_11"/>
          <p:cNvSpPr/>
          <p:nvPr/>
        </p:nvSpPr>
        <p:spPr>
          <a:xfrm>
            <a:off x="3020425" y="3379125"/>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안전성 확보에 필요한 조치를 아니한 자</a:t>
            </a:r>
            <a:endParaRPr b="0" i="0" sz="1400" u="none" cap="none" strike="noStrike">
              <a:solidFill>
                <a:srgbClr val="000000"/>
              </a:solidFill>
              <a:latin typeface="Noto Sans KR"/>
              <a:ea typeface="Noto Sans KR"/>
              <a:cs typeface="Noto Sans KR"/>
              <a:sym typeface="Noto Sans KR"/>
            </a:endParaRPr>
          </a:p>
        </p:txBody>
      </p:sp>
      <p:sp>
        <p:nvSpPr>
          <p:cNvPr id="970" name="Google Shape;970;g26193ac6ed3_7_11"/>
          <p:cNvSpPr/>
          <p:nvPr/>
        </p:nvSpPr>
        <p:spPr>
          <a:xfrm>
            <a:off x="3020425" y="366885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민감정보의 공개 가능성 및 비공개를 선택하는 방법을 알리지 아니한 자</a:t>
            </a:r>
            <a:endParaRPr b="0" i="0" sz="1400" u="none" cap="none" strike="noStrike">
              <a:solidFill>
                <a:srgbClr val="000000"/>
              </a:solidFill>
              <a:latin typeface="Noto Sans KR"/>
              <a:ea typeface="Noto Sans KR"/>
              <a:cs typeface="Noto Sans KR"/>
              <a:sym typeface="Noto Sans KR"/>
            </a:endParaRPr>
          </a:p>
        </p:txBody>
      </p:sp>
      <p:sp>
        <p:nvSpPr>
          <p:cNvPr id="971" name="Google Shape;971;g26193ac6ed3_7_11"/>
          <p:cNvSpPr/>
          <p:nvPr/>
        </p:nvSpPr>
        <p:spPr>
          <a:xfrm>
            <a:off x="3020425" y="397665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주민등록번호를 처리한 자</a:t>
            </a:r>
            <a:endParaRPr b="0" i="0" sz="1400" u="none" cap="none" strike="noStrike">
              <a:solidFill>
                <a:srgbClr val="000000"/>
              </a:solidFill>
              <a:latin typeface="Noto Sans KR"/>
              <a:ea typeface="Noto Sans KR"/>
              <a:cs typeface="Noto Sans KR"/>
              <a:sym typeface="Noto Sans KR"/>
            </a:endParaRPr>
          </a:p>
        </p:txBody>
      </p:sp>
      <p:sp>
        <p:nvSpPr>
          <p:cNvPr id="972" name="Google Shape;972;g26193ac6ed3_7_11"/>
          <p:cNvSpPr/>
          <p:nvPr/>
        </p:nvSpPr>
        <p:spPr>
          <a:xfrm>
            <a:off x="3020425" y="427980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암호화 조치를 하지 아니한 자</a:t>
            </a:r>
            <a:endParaRPr b="0" i="0" sz="1400" u="none" cap="none" strike="noStrike">
              <a:solidFill>
                <a:srgbClr val="000000"/>
              </a:solidFill>
              <a:latin typeface="Noto Sans KR"/>
              <a:ea typeface="Noto Sans KR"/>
              <a:cs typeface="Noto Sans KR"/>
              <a:sym typeface="Noto Sans KR"/>
            </a:endParaRPr>
          </a:p>
        </p:txBody>
      </p:sp>
      <p:sp>
        <p:nvSpPr>
          <p:cNvPr id="973" name="Google Shape;973;g26193ac6ed3_7_11"/>
          <p:cNvSpPr/>
          <p:nvPr/>
        </p:nvSpPr>
        <p:spPr>
          <a:xfrm>
            <a:off x="3020425" y="4574175"/>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정보주체가 주민등록번호를 사용하지 아니할 수 있는 방법을 제공하지 아니한 자</a:t>
            </a:r>
            <a:endParaRPr b="0" i="0" sz="1400" u="none" cap="none" strike="noStrike">
              <a:solidFill>
                <a:srgbClr val="000000"/>
              </a:solidFill>
              <a:latin typeface="Noto Sans KR"/>
              <a:ea typeface="Noto Sans KR"/>
              <a:cs typeface="Noto Sans KR"/>
              <a:sym typeface="Noto Sans KR"/>
            </a:endParaRPr>
          </a:p>
        </p:txBody>
      </p:sp>
      <p:sp>
        <p:nvSpPr>
          <p:cNvPr id="974" name="Google Shape;974;g26193ac6ed3_7_11"/>
          <p:cNvSpPr/>
          <p:nvPr/>
        </p:nvSpPr>
        <p:spPr>
          <a:xfrm>
            <a:off x="3020425" y="489075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고정형 영상정보처리기기를 설치∙운영한 자</a:t>
            </a:r>
            <a:endParaRPr b="0" i="0" sz="1400" u="none" cap="none" strike="noStrike">
              <a:solidFill>
                <a:srgbClr val="000000"/>
              </a:solidFill>
              <a:latin typeface="Noto Sans KR"/>
              <a:ea typeface="Noto Sans KR"/>
              <a:cs typeface="Noto Sans KR"/>
              <a:sym typeface="Noto Sans KR"/>
            </a:endParaRPr>
          </a:p>
        </p:txBody>
      </p:sp>
      <p:sp>
        <p:nvSpPr>
          <p:cNvPr id="975" name="Google Shape;975;g26193ac6ed3_7_11"/>
          <p:cNvSpPr/>
          <p:nvPr/>
        </p:nvSpPr>
        <p:spPr>
          <a:xfrm>
            <a:off x="3020425" y="5840475"/>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개인을 알아볼 수 있는 정보가 생성되었음에도 이용을 중지하지 아니하거나 이를 회수∙파기하지 아니한 자</a:t>
            </a:r>
            <a:endParaRPr b="0" i="0" sz="1400" u="none" cap="none" strike="noStrike">
              <a:solidFill>
                <a:srgbClr val="000000"/>
              </a:solidFill>
              <a:latin typeface="Noto Sans KR"/>
              <a:ea typeface="Noto Sans KR"/>
              <a:cs typeface="Noto Sans KR"/>
              <a:sym typeface="Noto Sans KR"/>
            </a:endParaRPr>
          </a:p>
        </p:txBody>
      </p:sp>
      <p:sp>
        <p:nvSpPr>
          <p:cNvPr id="976" name="Google Shape;976;g26193ac6ed3_7_11"/>
          <p:cNvSpPr/>
          <p:nvPr/>
        </p:nvSpPr>
        <p:spPr>
          <a:xfrm>
            <a:off x="3020425" y="5207325"/>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사람 또는 그사람과 관련된 사물의 영상을 촬영한 자</a:t>
            </a:r>
            <a:endParaRPr b="0" i="0" sz="1400" u="none" cap="none" strike="noStrike">
              <a:solidFill>
                <a:srgbClr val="000000"/>
              </a:solidFill>
              <a:latin typeface="Noto Sans KR"/>
              <a:ea typeface="Noto Sans KR"/>
              <a:cs typeface="Noto Sans KR"/>
              <a:sym typeface="Noto Sans KR"/>
            </a:endParaRPr>
          </a:p>
        </p:txBody>
      </p:sp>
      <p:sp>
        <p:nvSpPr>
          <p:cNvPr id="977" name="Google Shape;977;g26193ac6ed3_7_11"/>
          <p:cNvSpPr/>
          <p:nvPr/>
        </p:nvSpPr>
        <p:spPr>
          <a:xfrm>
            <a:off x="3020425" y="552390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정보주체에게 알려야 할 사항을 알리지 아니한 자</a:t>
            </a:r>
            <a:endParaRPr b="0" i="0" sz="1400" u="none" cap="none" strike="noStrike">
              <a:solidFill>
                <a:srgbClr val="000000"/>
              </a:solidFill>
              <a:latin typeface="Noto Sans KR"/>
              <a:ea typeface="Noto Sans KR"/>
              <a:cs typeface="Noto Sans KR"/>
              <a:sym typeface="Noto Sans KR"/>
            </a:endParaRPr>
          </a:p>
        </p:txBody>
      </p:sp>
      <p:sp>
        <p:nvSpPr>
          <p:cNvPr id="978" name="Google Shape;978;g26193ac6ed3_7_11"/>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14. 과징금 제도 정비</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979" name="Google Shape;979;g26193ac6ed3_7_11"/>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g26193ac6ed3_7_112"/>
          <p:cNvSpPr/>
          <p:nvPr/>
        </p:nvSpPr>
        <p:spPr>
          <a:xfrm>
            <a:off x="3034188" y="8594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국외이전 위반 보호조치 미 이행한 자</a:t>
            </a:r>
            <a:endParaRPr b="0" i="0" sz="1400" u="none" cap="none" strike="noStrike">
              <a:solidFill>
                <a:srgbClr val="000000"/>
              </a:solidFill>
              <a:latin typeface="Noto Sans KR"/>
              <a:ea typeface="Noto Sans KR"/>
              <a:cs typeface="Noto Sans KR"/>
              <a:sym typeface="Noto Sans KR"/>
            </a:endParaRPr>
          </a:p>
        </p:txBody>
      </p:sp>
      <p:sp>
        <p:nvSpPr>
          <p:cNvPr id="985" name="Google Shape;985;g26193ac6ed3_7_112"/>
          <p:cNvSpPr/>
          <p:nvPr/>
        </p:nvSpPr>
        <p:spPr>
          <a:xfrm>
            <a:off x="3034188" y="11672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인증을 받지 아니하였음에도 거짓으로 인증의 내용을 표시, 홍보한 자</a:t>
            </a:r>
            <a:endParaRPr b="0" i="0" sz="1400" u="none" cap="none" strike="noStrike">
              <a:solidFill>
                <a:srgbClr val="000000"/>
              </a:solidFill>
              <a:latin typeface="Noto Sans KR"/>
              <a:ea typeface="Noto Sans KR"/>
              <a:cs typeface="Noto Sans KR"/>
              <a:sym typeface="Noto Sans KR"/>
            </a:endParaRPr>
          </a:p>
        </p:txBody>
      </p:sp>
      <p:sp>
        <p:nvSpPr>
          <p:cNvPr id="986" name="Google Shape;986;g26193ac6ed3_7_112"/>
          <p:cNvSpPr/>
          <p:nvPr/>
        </p:nvSpPr>
        <p:spPr>
          <a:xfrm>
            <a:off x="3034188" y="14750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영향평가를 하지 아니하거나 그 결과를 보호위원회에 제출하지 아니한 자</a:t>
            </a:r>
            <a:endParaRPr b="0" i="0" sz="1400" u="none" cap="none" strike="noStrike">
              <a:solidFill>
                <a:srgbClr val="000000"/>
              </a:solidFill>
              <a:latin typeface="Noto Sans KR"/>
              <a:ea typeface="Noto Sans KR"/>
              <a:cs typeface="Noto Sans KR"/>
              <a:sym typeface="Noto Sans KR"/>
            </a:endParaRPr>
          </a:p>
        </p:txBody>
      </p:sp>
      <p:sp>
        <p:nvSpPr>
          <p:cNvPr id="987" name="Google Shape;987;g26193ac6ed3_7_112"/>
          <p:cNvSpPr/>
          <p:nvPr/>
        </p:nvSpPr>
        <p:spPr>
          <a:xfrm>
            <a:off x="3034188" y="17828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정보주체에게 개인정보 분실∙도난∙유출 등의 사항을 알리지 아니한 자</a:t>
            </a:r>
            <a:endParaRPr b="0" i="0" sz="1400" u="none" cap="none" strike="noStrike">
              <a:solidFill>
                <a:srgbClr val="000000"/>
              </a:solidFill>
              <a:latin typeface="Noto Sans KR"/>
              <a:ea typeface="Noto Sans KR"/>
              <a:cs typeface="Noto Sans KR"/>
              <a:sym typeface="Noto Sans KR"/>
            </a:endParaRPr>
          </a:p>
        </p:txBody>
      </p:sp>
      <p:sp>
        <p:nvSpPr>
          <p:cNvPr id="988" name="Google Shape;988;g26193ac6ed3_7_112"/>
          <p:cNvSpPr/>
          <p:nvPr/>
        </p:nvSpPr>
        <p:spPr>
          <a:xfrm>
            <a:off x="3034188" y="20906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유출사항을 보호위원회 또는 대통령령으로 정하는 전문기관에 신고하지 아니한 자</a:t>
            </a:r>
            <a:endParaRPr b="0" i="0" sz="1400" u="none" cap="none" strike="noStrike">
              <a:solidFill>
                <a:srgbClr val="000000"/>
              </a:solidFill>
              <a:latin typeface="Noto Sans KR"/>
              <a:ea typeface="Noto Sans KR"/>
              <a:cs typeface="Noto Sans KR"/>
              <a:sym typeface="Noto Sans KR"/>
            </a:endParaRPr>
          </a:p>
        </p:txBody>
      </p:sp>
      <p:sp>
        <p:nvSpPr>
          <p:cNvPr id="989" name="Google Shape;989;g26193ac6ed3_7_112"/>
          <p:cNvSpPr/>
          <p:nvPr/>
        </p:nvSpPr>
        <p:spPr>
          <a:xfrm>
            <a:off x="3034188" y="45530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시정조치 명령에 따르지 아니한 자 </a:t>
            </a:r>
            <a:endParaRPr b="0" i="0" sz="1400" u="none" cap="none" strike="noStrike">
              <a:solidFill>
                <a:srgbClr val="000000"/>
              </a:solidFill>
              <a:latin typeface="Noto Sans KR"/>
              <a:ea typeface="Noto Sans KR"/>
              <a:cs typeface="Noto Sans KR"/>
              <a:sym typeface="Noto Sans KR"/>
            </a:endParaRPr>
          </a:p>
        </p:txBody>
      </p:sp>
      <p:sp>
        <p:nvSpPr>
          <p:cNvPr id="990" name="Google Shape;990;g26193ac6ed3_7_112"/>
          <p:cNvSpPr/>
          <p:nvPr/>
        </p:nvSpPr>
        <p:spPr>
          <a:xfrm>
            <a:off x="3034188" y="27062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전송요구권 및 권리행사의 지정을 받지 아니하고 전문기관의 업무를 수행한 자</a:t>
            </a:r>
            <a:endParaRPr b="0" i="0" sz="1400" u="none" cap="none" strike="noStrike">
              <a:solidFill>
                <a:srgbClr val="000000"/>
              </a:solidFill>
              <a:latin typeface="Noto Sans KR"/>
              <a:ea typeface="Noto Sans KR"/>
              <a:cs typeface="Noto Sans KR"/>
              <a:sym typeface="Noto Sans KR"/>
            </a:endParaRPr>
          </a:p>
        </p:txBody>
      </p:sp>
      <p:sp>
        <p:nvSpPr>
          <p:cNvPr id="991" name="Google Shape;991;g26193ac6ed3_7_112"/>
          <p:cNvSpPr/>
          <p:nvPr/>
        </p:nvSpPr>
        <p:spPr>
          <a:xfrm>
            <a:off x="3034188" y="30140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전송요구를 강요 및 부당하게 유도하고 권리를 제한하는 자</a:t>
            </a:r>
            <a:endParaRPr b="0" i="0" sz="1400" u="none" cap="none" strike="noStrike">
              <a:solidFill>
                <a:srgbClr val="000000"/>
              </a:solidFill>
              <a:latin typeface="Noto Sans KR"/>
              <a:ea typeface="Noto Sans KR"/>
              <a:cs typeface="Noto Sans KR"/>
              <a:sym typeface="Noto Sans KR"/>
            </a:endParaRPr>
          </a:p>
        </p:txBody>
      </p:sp>
      <p:sp>
        <p:nvSpPr>
          <p:cNvPr id="992" name="Google Shape;992;g26193ac6ed3_7_112"/>
          <p:cNvSpPr/>
          <p:nvPr/>
        </p:nvSpPr>
        <p:spPr>
          <a:xfrm>
            <a:off x="3034188" y="33218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정정∙삭제 등 필요한 조치를 하지 아니한 자</a:t>
            </a:r>
            <a:endParaRPr b="0" i="0" sz="1400" u="none" cap="none" strike="noStrike">
              <a:solidFill>
                <a:srgbClr val="000000"/>
              </a:solidFill>
              <a:latin typeface="Noto Sans KR"/>
              <a:ea typeface="Noto Sans KR"/>
              <a:cs typeface="Noto Sans KR"/>
              <a:sym typeface="Noto Sans KR"/>
            </a:endParaRPr>
          </a:p>
        </p:txBody>
      </p:sp>
      <p:sp>
        <p:nvSpPr>
          <p:cNvPr id="993" name="Google Shape;993;g26193ac6ed3_7_112"/>
          <p:cNvSpPr/>
          <p:nvPr/>
        </p:nvSpPr>
        <p:spPr>
          <a:xfrm>
            <a:off x="3034188" y="36296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파기 등 필요한 조치를 따르지 아니한 자</a:t>
            </a:r>
            <a:endParaRPr b="0" i="0" sz="1400" u="none" cap="none" strike="noStrike">
              <a:solidFill>
                <a:srgbClr val="000000"/>
              </a:solidFill>
              <a:latin typeface="Noto Sans KR"/>
              <a:ea typeface="Noto Sans KR"/>
              <a:cs typeface="Noto Sans KR"/>
              <a:sym typeface="Noto Sans KR"/>
            </a:endParaRPr>
          </a:p>
        </p:txBody>
      </p:sp>
      <p:sp>
        <p:nvSpPr>
          <p:cNvPr id="994" name="Google Shape;994;g26193ac6ed3_7_112"/>
          <p:cNvSpPr/>
          <p:nvPr/>
        </p:nvSpPr>
        <p:spPr>
          <a:xfrm>
            <a:off x="3034188" y="39374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관계 물품∙서류 등 자료를 제출하지 아니하거나 거짓으로 제출한 자</a:t>
            </a:r>
            <a:endParaRPr b="0" i="0" sz="1400" u="none" cap="none" strike="noStrike">
              <a:solidFill>
                <a:srgbClr val="000000"/>
              </a:solidFill>
              <a:latin typeface="Noto Sans KR"/>
              <a:ea typeface="Noto Sans KR"/>
              <a:cs typeface="Noto Sans KR"/>
              <a:sym typeface="Noto Sans KR"/>
            </a:endParaRPr>
          </a:p>
        </p:txBody>
      </p:sp>
      <p:sp>
        <p:nvSpPr>
          <p:cNvPr id="995" name="Google Shape;995;g26193ac6ed3_7_112"/>
          <p:cNvSpPr/>
          <p:nvPr/>
        </p:nvSpPr>
        <p:spPr>
          <a:xfrm>
            <a:off x="3034188" y="42452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출입∙검사를 거부∙방해 또는 기피한 자</a:t>
            </a:r>
            <a:endParaRPr b="0" i="0" sz="1400" u="none" cap="none" strike="noStrike">
              <a:solidFill>
                <a:srgbClr val="000000"/>
              </a:solidFill>
              <a:latin typeface="Noto Sans KR"/>
              <a:ea typeface="Noto Sans KR"/>
              <a:cs typeface="Noto Sans KR"/>
              <a:sym typeface="Noto Sans KR"/>
            </a:endParaRPr>
          </a:p>
        </p:txBody>
      </p:sp>
      <p:sp>
        <p:nvSpPr>
          <p:cNvPr id="996" name="Google Shape;996;g26193ac6ed3_7_112"/>
          <p:cNvSpPr/>
          <p:nvPr/>
        </p:nvSpPr>
        <p:spPr>
          <a:xfrm>
            <a:off x="3034188" y="23984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열람을 제한하거나 거절한 자</a:t>
            </a:r>
            <a:endParaRPr b="0" i="0" sz="1400" u="none" cap="none" strike="noStrike">
              <a:solidFill>
                <a:srgbClr val="000000"/>
              </a:solidFill>
              <a:latin typeface="Noto Sans KR"/>
              <a:ea typeface="Noto Sans KR"/>
              <a:cs typeface="Noto Sans KR"/>
              <a:sym typeface="Noto Sans KR"/>
            </a:endParaRPr>
          </a:p>
        </p:txBody>
      </p:sp>
      <p:sp>
        <p:nvSpPr>
          <p:cNvPr id="997" name="Google Shape;997;g26193ac6ed3_7_112"/>
          <p:cNvSpPr/>
          <p:nvPr/>
        </p:nvSpPr>
        <p:spPr>
          <a:xfrm>
            <a:off x="622800" y="859475"/>
            <a:ext cx="2411400" cy="40014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3천만원 이하</a:t>
            </a:r>
            <a:endParaRPr b="0" i="0" sz="1400" u="none" cap="none" strike="noStrike">
              <a:solidFill>
                <a:srgbClr val="000000"/>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a:t>
            </a:r>
            <a:r>
              <a:rPr b="1" i="0" lang="ko-KR" sz="1400" u="none" cap="none" strike="noStrike">
                <a:solidFill>
                  <a:srgbClr val="000000"/>
                </a:solidFill>
                <a:latin typeface="Noto Sans KR"/>
                <a:ea typeface="Noto Sans KR"/>
                <a:cs typeface="Noto Sans KR"/>
                <a:sym typeface="Noto Sans KR"/>
              </a:rPr>
              <a:t>신설 사항</a:t>
            </a:r>
            <a:r>
              <a:rPr b="0" i="0" lang="ko-KR" sz="1400" u="none" cap="none" strike="noStrike">
                <a:solidFill>
                  <a:srgbClr val="000000"/>
                </a:solidFill>
                <a:latin typeface="Noto Sans KR"/>
                <a:ea typeface="Noto Sans KR"/>
                <a:cs typeface="Noto Sans KR"/>
                <a:sym typeface="Noto Sans KR"/>
              </a:rPr>
              <a:t>)</a:t>
            </a:r>
            <a:endParaRPr b="0" i="0" sz="1400" u="none" cap="none" strike="noStrike">
              <a:solidFill>
                <a:srgbClr val="000000"/>
              </a:solidFill>
              <a:latin typeface="Noto Sans KR"/>
              <a:ea typeface="Noto Sans KR"/>
              <a:cs typeface="Noto Sans KR"/>
              <a:sym typeface="Noto Sans KR"/>
            </a:endParaRPr>
          </a:p>
        </p:txBody>
      </p:sp>
      <p:sp>
        <p:nvSpPr>
          <p:cNvPr id="998" name="Google Shape;998;g26193ac6ed3_7_112"/>
          <p:cNvSpPr/>
          <p:nvPr/>
        </p:nvSpPr>
        <p:spPr>
          <a:xfrm>
            <a:off x="622800" y="4942350"/>
            <a:ext cx="2411400" cy="6156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2천만원 이하</a:t>
            </a:r>
            <a:endParaRPr b="0" i="0" sz="1400" u="none" cap="none" strike="noStrike">
              <a:solidFill>
                <a:srgbClr val="000000"/>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a:t>
            </a:r>
            <a:r>
              <a:rPr b="1" i="0" lang="ko-KR" sz="1400" u="none" cap="none" strike="noStrike">
                <a:solidFill>
                  <a:srgbClr val="000000"/>
                </a:solidFill>
                <a:latin typeface="Noto Sans KR"/>
                <a:ea typeface="Noto Sans KR"/>
                <a:cs typeface="Noto Sans KR"/>
                <a:sym typeface="Noto Sans KR"/>
              </a:rPr>
              <a:t>개정 사항</a:t>
            </a:r>
            <a:r>
              <a:rPr b="0" i="0" lang="ko-KR" sz="1400" u="none" cap="none" strike="noStrike">
                <a:solidFill>
                  <a:srgbClr val="000000"/>
                </a:solidFill>
                <a:latin typeface="Noto Sans KR"/>
                <a:ea typeface="Noto Sans KR"/>
                <a:cs typeface="Noto Sans KR"/>
                <a:sym typeface="Noto Sans KR"/>
              </a:rPr>
              <a:t>)</a:t>
            </a:r>
            <a:endParaRPr b="0" i="0" sz="1400" u="none" cap="none" strike="noStrike">
              <a:solidFill>
                <a:srgbClr val="000000"/>
              </a:solidFill>
              <a:latin typeface="Noto Sans KR"/>
              <a:ea typeface="Noto Sans KR"/>
              <a:cs typeface="Noto Sans KR"/>
              <a:sym typeface="Noto Sans KR"/>
            </a:endParaRPr>
          </a:p>
        </p:txBody>
      </p:sp>
      <p:sp>
        <p:nvSpPr>
          <p:cNvPr id="999" name="Google Shape;999;g26193ac6ed3_7_112"/>
          <p:cNvSpPr/>
          <p:nvPr/>
        </p:nvSpPr>
        <p:spPr>
          <a:xfrm>
            <a:off x="3034188" y="4942350"/>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위탁자의 동의를 받지 아니하고 제3자에게 다시 위탁한 자 </a:t>
            </a:r>
            <a:endParaRPr b="0" i="0" sz="1400" u="none" cap="none" strike="noStrike">
              <a:solidFill>
                <a:srgbClr val="000000"/>
              </a:solidFill>
              <a:latin typeface="Noto Sans KR"/>
              <a:ea typeface="Noto Sans KR"/>
              <a:cs typeface="Noto Sans KR"/>
              <a:sym typeface="Noto Sans KR"/>
            </a:endParaRPr>
          </a:p>
        </p:txBody>
      </p:sp>
      <p:sp>
        <p:nvSpPr>
          <p:cNvPr id="1000" name="Google Shape;1000;g26193ac6ed3_7_112"/>
          <p:cNvSpPr/>
          <p:nvPr/>
        </p:nvSpPr>
        <p:spPr>
          <a:xfrm>
            <a:off x="3034188" y="5250150"/>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국내대리인을 지정하지 아니한 자</a:t>
            </a:r>
            <a:endParaRPr b="0" i="0" sz="1400" u="none" cap="none" strike="noStrike">
              <a:solidFill>
                <a:srgbClr val="000000"/>
              </a:solidFill>
              <a:latin typeface="Noto Sans KR"/>
              <a:ea typeface="Noto Sans KR"/>
              <a:cs typeface="Noto Sans KR"/>
              <a:sym typeface="Noto Sans KR"/>
            </a:endParaRPr>
          </a:p>
        </p:txBody>
      </p:sp>
      <p:sp>
        <p:nvSpPr>
          <p:cNvPr id="1001" name="Google Shape;1001;g26193ac6ed3_7_112"/>
          <p:cNvSpPr/>
          <p:nvPr/>
        </p:nvSpPr>
        <p:spPr>
          <a:xfrm>
            <a:off x="622800" y="5639425"/>
            <a:ext cx="2411400" cy="6156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1천만원 이하</a:t>
            </a:r>
            <a:endParaRPr b="0" i="0" sz="1400" u="none" cap="none" strike="noStrike">
              <a:solidFill>
                <a:srgbClr val="000000"/>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a:t>
            </a:r>
            <a:r>
              <a:rPr b="1" i="0" lang="ko-KR" sz="1400" u="none" cap="none" strike="noStrike">
                <a:solidFill>
                  <a:srgbClr val="000000"/>
                </a:solidFill>
                <a:latin typeface="Noto Sans KR"/>
                <a:ea typeface="Noto Sans KR"/>
                <a:cs typeface="Noto Sans KR"/>
                <a:sym typeface="Noto Sans KR"/>
              </a:rPr>
              <a:t>개정 사항</a:t>
            </a:r>
            <a:r>
              <a:rPr b="0" i="0" lang="ko-KR" sz="1400" u="none" cap="none" strike="noStrike">
                <a:solidFill>
                  <a:srgbClr val="000000"/>
                </a:solidFill>
                <a:latin typeface="Noto Sans KR"/>
                <a:ea typeface="Noto Sans KR"/>
                <a:cs typeface="Noto Sans KR"/>
                <a:sym typeface="Noto Sans KR"/>
              </a:rPr>
              <a:t>)</a:t>
            </a:r>
            <a:endParaRPr b="0" i="0" sz="1400" u="none" cap="none" strike="noStrike">
              <a:solidFill>
                <a:srgbClr val="000000"/>
              </a:solidFill>
              <a:latin typeface="Noto Sans KR"/>
              <a:ea typeface="Noto Sans KR"/>
              <a:cs typeface="Noto Sans KR"/>
              <a:sym typeface="Noto Sans KR"/>
            </a:endParaRPr>
          </a:p>
        </p:txBody>
      </p:sp>
      <p:sp>
        <p:nvSpPr>
          <p:cNvPr id="1002" name="Google Shape;1002;g26193ac6ed3_7_112"/>
          <p:cNvSpPr/>
          <p:nvPr/>
        </p:nvSpPr>
        <p:spPr>
          <a:xfrm>
            <a:off x="3034200" y="5639425"/>
            <a:ext cx="8535000" cy="6156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Noto Sans KR"/>
                <a:ea typeface="Noto Sans KR"/>
                <a:cs typeface="Noto Sans KR"/>
                <a:sym typeface="Noto Sans KR"/>
              </a:rPr>
              <a:t>자료 거짓 제출, 분리 저장 안함, 개인정보 이전사실 알리지 않음, 기록 작성 보관 안함, 개인정보처리방침 없음, 보호책임자 지정 안함, 정당한 사유없이 열람 거부/방해 등 </a:t>
            </a:r>
            <a:endParaRPr b="0" i="0" sz="1400" u="none" cap="none" strike="noStrike">
              <a:solidFill>
                <a:srgbClr val="000000"/>
              </a:solidFill>
              <a:latin typeface="Noto Sans KR"/>
              <a:ea typeface="Noto Sans KR"/>
              <a:cs typeface="Noto Sans KR"/>
              <a:sym typeface="Noto Sans KR"/>
            </a:endParaRPr>
          </a:p>
        </p:txBody>
      </p:sp>
      <p:sp>
        <p:nvSpPr>
          <p:cNvPr id="1003" name="Google Shape;1003;g26193ac6ed3_7_112"/>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14. 과징금 제도 정비</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1004" name="Google Shape;1004;g26193ac6ed3_7_112"/>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graphicFrame>
        <p:nvGraphicFramePr>
          <p:cNvPr id="1009" name="Google Shape;1009;g26193ac6ed3_3_115"/>
          <p:cNvGraphicFramePr/>
          <p:nvPr/>
        </p:nvGraphicFramePr>
        <p:xfrm>
          <a:off x="0" y="810050"/>
          <a:ext cx="3000000" cy="3000000"/>
        </p:xfrm>
        <a:graphic>
          <a:graphicData uri="http://schemas.openxmlformats.org/drawingml/2006/table">
            <a:tbl>
              <a:tblPr>
                <a:noFill/>
                <a:tableStyleId>{1464CC39-11A1-4E2A-8A0A-434BCD8B1E99}</a:tableStyleId>
              </a:tblPr>
              <a:tblGrid>
                <a:gridCol w="1359200"/>
                <a:gridCol w="5337675"/>
                <a:gridCol w="5495125"/>
              </a:tblGrid>
              <a:tr h="3961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Noto Sans KR"/>
                        <a:ea typeface="Noto Sans KR"/>
                        <a:cs typeface="Noto Sans KR"/>
                        <a:sym typeface="Noto Sans KR"/>
                      </a:endParaRPr>
                    </a:p>
                  </a:txBody>
                  <a:tcPr marT="91425" marB="91425" marR="91425" marL="91425">
                    <a:solidFill>
                      <a:schemeClr val="accent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rgbClr val="FFFFFF"/>
                          </a:solidFill>
                          <a:latin typeface="Noto Sans KR"/>
                          <a:ea typeface="Noto Sans KR"/>
                          <a:cs typeface="Noto Sans KR"/>
                          <a:sym typeface="Noto Sans KR"/>
                        </a:rPr>
                        <a:t>개정전</a:t>
                      </a:r>
                      <a:endParaRPr b="1" sz="1400" u="none" cap="none" strike="noStrike">
                        <a:solidFill>
                          <a:srgbClr val="FFFFFF"/>
                        </a:solidFill>
                        <a:latin typeface="Noto Sans KR"/>
                        <a:ea typeface="Noto Sans KR"/>
                        <a:cs typeface="Noto Sans KR"/>
                        <a:sym typeface="Noto Sans KR"/>
                      </a:endParaRPr>
                    </a:p>
                  </a:txBody>
                  <a:tcPr marT="91425" marB="91425" marR="91425" marL="91425">
                    <a:solidFill>
                      <a:schemeClr val="accent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rgbClr val="FFFFFF"/>
                          </a:solidFill>
                          <a:latin typeface="Noto Sans KR"/>
                          <a:ea typeface="Noto Sans KR"/>
                          <a:cs typeface="Noto Sans KR"/>
                          <a:sym typeface="Noto Sans KR"/>
                        </a:rPr>
                        <a:t>개정후</a:t>
                      </a:r>
                      <a:endParaRPr b="1" sz="1400" u="none" cap="none" strike="noStrike">
                        <a:solidFill>
                          <a:srgbClr val="FFFFFF"/>
                        </a:solidFill>
                        <a:latin typeface="Noto Sans KR"/>
                        <a:ea typeface="Noto Sans KR"/>
                        <a:cs typeface="Noto Sans KR"/>
                        <a:sym typeface="Noto Sans KR"/>
                      </a:endParaRPr>
                    </a:p>
                  </a:txBody>
                  <a:tcPr marT="91425" marB="91425" marR="91425" marL="91425">
                    <a:solidFill>
                      <a:schemeClr val="accent3"/>
                    </a:solidFill>
                  </a:tcPr>
                </a:tc>
              </a:tr>
              <a:tr h="4757975">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latin typeface="Noto Sans KR"/>
                          <a:ea typeface="Noto Sans KR"/>
                          <a:cs typeface="Noto Sans KR"/>
                          <a:sym typeface="Noto Sans KR"/>
                        </a:rPr>
                        <a:t>제33조</a:t>
                      </a:r>
                      <a:endParaRPr sz="1400" u="none" cap="none" strike="noStrike">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400"/>
                        <a:buFont typeface="Arial"/>
                        <a:buNone/>
                      </a:pPr>
                      <a:r>
                        <a:rPr lang="ko-KR" sz="1400" u="none" cap="none" strike="noStrike">
                          <a:latin typeface="Noto Sans KR"/>
                          <a:ea typeface="Noto Sans KR"/>
                          <a:cs typeface="Noto Sans KR"/>
                          <a:sym typeface="Noto Sans KR"/>
                        </a:rPr>
                        <a:t>(개인정보 영향평가)</a:t>
                      </a:r>
                      <a:endParaRPr sz="1700" u="none" cap="none" strike="noStrike">
                        <a:latin typeface="Noto Sans KR"/>
                        <a:ea typeface="Noto Sans KR"/>
                        <a:cs typeface="Noto Sans KR"/>
                        <a:sym typeface="Noto Sans KR"/>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latin typeface="Noto Sans KR"/>
                          <a:ea typeface="Noto Sans KR"/>
                          <a:cs typeface="Noto Sans KR"/>
                          <a:sym typeface="Noto Sans KR"/>
                        </a:rPr>
                        <a:t>① 공공기관의 장은 대통령령으로 정하는 기준에 해당하는 개인정보파일의 운용으로 인하여 정보주체의 개인정보 침해가 우려되는 경우에는 그 위험요인의 분석과 개선 사항 도출을 위한 평가(이하 “영향평가”라 한다)를 하고 그 결과를 보호위원회에 제출하여야 한다.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latin typeface="Noto Sans KR"/>
                          <a:ea typeface="Noto Sans KR"/>
                          <a:cs typeface="Noto Sans KR"/>
                          <a:sym typeface="Noto Sans KR"/>
                        </a:rPr>
                        <a:t>이 경우 공공기관의 장은 영향평가를 보호위원회가 지정하는 기관(이하 “평가기관”이라 한다) 중에서 의뢰하여야 한다.</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ctr">
                        <a:lnSpc>
                          <a:spcPct val="100000"/>
                        </a:lnSpc>
                        <a:spcBef>
                          <a:spcPts val="0"/>
                        </a:spcBef>
                        <a:spcAft>
                          <a:spcPts val="0"/>
                        </a:spcAft>
                        <a:buClr>
                          <a:schemeClr val="dk1"/>
                        </a:buClr>
                        <a:buSzPts val="1100"/>
                        <a:buFont typeface="Arial"/>
                        <a:buNone/>
                      </a:pPr>
                      <a:r>
                        <a:rPr lang="ko-KR" sz="1100" u="none" cap="none" strike="noStrike">
                          <a:solidFill>
                            <a:schemeClr val="dk1"/>
                          </a:solidFill>
                          <a:latin typeface="Noto Sans KR"/>
                          <a:ea typeface="Noto Sans KR"/>
                          <a:cs typeface="Noto Sans KR"/>
                          <a:sym typeface="Noto Sans KR"/>
                        </a:rPr>
                        <a:t>ㆍ</a:t>
                      </a:r>
                      <a:endParaRPr sz="1100" u="none" cap="none" strike="noStrike">
                        <a:latin typeface="Noto Sans KR"/>
                        <a:ea typeface="Noto Sans KR"/>
                        <a:cs typeface="Noto Sans KR"/>
                        <a:sym typeface="Noto Sans KR"/>
                      </a:endParaRPr>
                    </a:p>
                    <a:p>
                      <a:pPr indent="0" lvl="0" marL="0" marR="0" rtl="0" algn="ctr">
                        <a:lnSpc>
                          <a:spcPct val="100000"/>
                        </a:lnSpc>
                        <a:spcBef>
                          <a:spcPts val="0"/>
                        </a:spcBef>
                        <a:spcAft>
                          <a:spcPts val="0"/>
                        </a:spcAft>
                        <a:buClr>
                          <a:schemeClr val="dk1"/>
                        </a:buClr>
                        <a:buSzPts val="1100"/>
                        <a:buFont typeface="Arial"/>
                        <a:buNone/>
                      </a:pPr>
                      <a:r>
                        <a:rPr lang="ko-KR" sz="1100" u="none" cap="none" strike="noStrike">
                          <a:solidFill>
                            <a:schemeClr val="dk1"/>
                          </a:solidFill>
                          <a:latin typeface="Noto Sans KR"/>
                          <a:ea typeface="Noto Sans KR"/>
                          <a:cs typeface="Noto Sans KR"/>
                          <a:sym typeface="Noto Sans KR"/>
                        </a:rPr>
                        <a:t>ㆍ</a:t>
                      </a:r>
                      <a:endParaRPr sz="1100" u="none" cap="none" strike="noStrike">
                        <a:latin typeface="Noto Sans KR"/>
                        <a:ea typeface="Noto Sans KR"/>
                        <a:cs typeface="Noto Sans KR"/>
                        <a:sym typeface="Noto Sans KR"/>
                      </a:endParaRPr>
                    </a:p>
                    <a:p>
                      <a:pPr indent="0" lvl="0" marL="0" marR="0" rtl="0" algn="ctr">
                        <a:lnSpc>
                          <a:spcPct val="100000"/>
                        </a:lnSpc>
                        <a:spcBef>
                          <a:spcPts val="0"/>
                        </a:spcBef>
                        <a:spcAft>
                          <a:spcPts val="0"/>
                        </a:spcAft>
                        <a:buClr>
                          <a:schemeClr val="dk1"/>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latin typeface="Noto Sans KR"/>
                          <a:ea typeface="Noto Sans KR"/>
                          <a:cs typeface="Noto Sans KR"/>
                          <a:sym typeface="Noto Sans KR"/>
                        </a:rPr>
                        <a:t>⑥ 제1항에 따른 평가기관의 지정기준 및 지정취소, 평가기준, 영향평가의 방법ㆍ절차 등에 관하여 필요한 사항은 대통령령으로 정한다.</a:t>
                      </a:r>
                      <a:endParaRPr sz="1100" u="none" cap="none" strike="noStrike">
                        <a:latin typeface="Noto Sans KR"/>
                        <a:ea typeface="Noto Sans KR"/>
                        <a:cs typeface="Noto Sans KR"/>
                        <a:sym typeface="Noto Sans KR"/>
                      </a:endParaRPr>
                    </a:p>
                    <a:p>
                      <a:pPr indent="0" lvl="0" marL="0" marR="0" rtl="0" algn="ctr">
                        <a:lnSpc>
                          <a:spcPct val="100000"/>
                        </a:lnSpc>
                        <a:spcBef>
                          <a:spcPts val="0"/>
                        </a:spcBef>
                        <a:spcAft>
                          <a:spcPts val="0"/>
                        </a:spcAft>
                        <a:buClr>
                          <a:schemeClr val="dk1"/>
                        </a:buClr>
                        <a:buSzPts val="1100"/>
                        <a:buFont typeface="Arial"/>
                        <a:buNone/>
                      </a:pPr>
                      <a:r>
                        <a:t/>
                      </a:r>
                      <a:endParaRPr sz="1100" u="none" cap="none" strike="noStrike">
                        <a:solidFill>
                          <a:schemeClr val="dk1"/>
                        </a:solidFill>
                        <a:latin typeface="Noto Sans KR"/>
                        <a:ea typeface="Noto Sans KR"/>
                        <a:cs typeface="Noto Sans KR"/>
                        <a:sym typeface="Noto Sans KR"/>
                      </a:endParaRPr>
                    </a:p>
                    <a:p>
                      <a:pPr indent="0" lvl="0" marL="0" marR="0" rtl="0" algn="ctr">
                        <a:lnSpc>
                          <a:spcPct val="100000"/>
                        </a:lnSpc>
                        <a:spcBef>
                          <a:spcPts val="0"/>
                        </a:spcBef>
                        <a:spcAft>
                          <a:spcPts val="0"/>
                        </a:spcAft>
                        <a:buClr>
                          <a:schemeClr val="dk1"/>
                        </a:buClr>
                        <a:buSzPts val="1100"/>
                        <a:buFont typeface="Arial"/>
                        <a:buNone/>
                      </a:pPr>
                      <a:r>
                        <a:rPr lang="ko-KR" sz="1100" u="none" cap="none" strike="noStrike">
                          <a:solidFill>
                            <a:schemeClr val="dk1"/>
                          </a:solidFill>
                          <a:latin typeface="Noto Sans KR"/>
                          <a:ea typeface="Noto Sans KR"/>
                          <a:cs typeface="Noto Sans KR"/>
                          <a:sym typeface="Noto Sans KR"/>
                        </a:rPr>
                        <a:t>ㆍ</a:t>
                      </a:r>
                      <a:endParaRPr sz="1100" u="none" cap="none" strike="noStrike">
                        <a:solidFill>
                          <a:schemeClr val="dk1"/>
                        </a:solidFill>
                        <a:latin typeface="Noto Sans KR"/>
                        <a:ea typeface="Noto Sans KR"/>
                        <a:cs typeface="Noto Sans KR"/>
                        <a:sym typeface="Noto Sans KR"/>
                      </a:endParaRPr>
                    </a:p>
                    <a:p>
                      <a:pPr indent="0" lvl="0" marL="0" marR="0" rtl="0" algn="ctr">
                        <a:lnSpc>
                          <a:spcPct val="100000"/>
                        </a:lnSpc>
                        <a:spcBef>
                          <a:spcPts val="0"/>
                        </a:spcBef>
                        <a:spcAft>
                          <a:spcPts val="0"/>
                        </a:spcAft>
                        <a:buClr>
                          <a:schemeClr val="dk1"/>
                        </a:buClr>
                        <a:buSzPts val="1100"/>
                        <a:buFont typeface="Arial"/>
                        <a:buNone/>
                      </a:pPr>
                      <a:r>
                        <a:rPr lang="ko-KR" sz="1100" u="none" cap="none" strike="noStrike">
                          <a:solidFill>
                            <a:schemeClr val="dk1"/>
                          </a:solidFill>
                          <a:latin typeface="Noto Sans KR"/>
                          <a:ea typeface="Noto Sans KR"/>
                          <a:cs typeface="Noto Sans KR"/>
                          <a:sym typeface="Noto Sans KR"/>
                        </a:rPr>
                        <a:t>ㆍ</a:t>
                      </a:r>
                      <a:endParaRPr sz="1400" u="none" cap="none" strike="noStrike">
                        <a:latin typeface="Noto Sans KR"/>
                        <a:ea typeface="Noto Sans KR"/>
                        <a:cs typeface="Noto Sans KR"/>
                        <a:sym typeface="Noto Sans KR"/>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latin typeface="Noto Sans KR"/>
                          <a:ea typeface="Noto Sans KR"/>
                          <a:cs typeface="Noto Sans KR"/>
                          <a:sym typeface="Noto Sans KR"/>
                        </a:rPr>
                        <a:t>① 공공기관의 장은 대통령령으로 정하는 기준에 해당하는 개인정보파일의 운용으로 인하여 정보주체의 개인정보 침해가 우려되는 경우에는 그 위험요인의 분석과 개선 사항 도출을 위한 평가(이하 “영향평가”라 한다)를 하고 그 결과를 보호위원회에 제출하여야 한다. &lt;후단 삭제&gt;</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highlight>
                          <a:srgbClr val="FFFF00"/>
                        </a:highlight>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highlight>
                            <a:srgbClr val="FFFF00"/>
                          </a:highlight>
                          <a:latin typeface="Noto Sans KR"/>
                          <a:ea typeface="Noto Sans KR"/>
                          <a:cs typeface="Noto Sans KR"/>
                          <a:sym typeface="Noto Sans KR"/>
                        </a:rPr>
                        <a:t>(개정)</a:t>
                      </a:r>
                      <a:r>
                        <a:rPr lang="ko-KR" sz="1100" u="none" cap="none" strike="noStrike">
                          <a:latin typeface="Noto Sans KR"/>
                          <a:ea typeface="Noto Sans KR"/>
                          <a:cs typeface="Noto Sans KR"/>
                          <a:sym typeface="Noto Sans KR"/>
                        </a:rPr>
                        <a:t>② 보호위원회는 대통령령으로 정하는 인력</a:t>
                      </a:r>
                      <a:r>
                        <a:rPr lang="ko-KR" sz="1100" u="none" cap="none" strike="noStrike">
                          <a:solidFill>
                            <a:schemeClr val="dk1"/>
                          </a:solidFill>
                          <a:latin typeface="Noto Sans KR"/>
                          <a:ea typeface="Noto Sans KR"/>
                          <a:cs typeface="Noto Sans KR"/>
                          <a:sym typeface="Noto Sans KR"/>
                        </a:rPr>
                        <a:t>·</a:t>
                      </a:r>
                      <a:r>
                        <a:rPr lang="ko-KR" sz="1100" u="none" cap="none" strike="noStrike">
                          <a:latin typeface="Noto Sans KR"/>
                          <a:ea typeface="Noto Sans KR"/>
                          <a:cs typeface="Noto Sans KR"/>
                          <a:sym typeface="Noto Sans KR"/>
                        </a:rPr>
                        <a:t>설비 및 그 밖에 필요한 요건을 갖춘 자를 영향평가를 수행하는 기관(이하 “평가기관”이라 한다)으로 지정할 수 있으며, 공공기관의 장은 영향평가를 평가기관에 의뢰하여야 한다.</a:t>
                      </a:r>
                      <a:endParaRPr sz="1100" u="none" cap="none" strike="noStrike">
                        <a:latin typeface="Noto Sans KR"/>
                        <a:ea typeface="Noto Sans KR"/>
                        <a:cs typeface="Noto Sans KR"/>
                        <a:sym typeface="Noto Sans KR"/>
                      </a:endParaRPr>
                    </a:p>
                    <a:p>
                      <a:pPr indent="0" lvl="0" marL="0" marR="0" rtl="0" algn="ctr">
                        <a:lnSpc>
                          <a:spcPct val="100000"/>
                        </a:lnSpc>
                        <a:spcBef>
                          <a:spcPts val="0"/>
                        </a:spcBef>
                        <a:spcAft>
                          <a:spcPts val="0"/>
                        </a:spcAft>
                        <a:buClr>
                          <a:schemeClr val="dk1"/>
                        </a:buClr>
                        <a:buSzPts val="1100"/>
                        <a:buFont typeface="Arial"/>
                        <a:buNone/>
                      </a:pPr>
                      <a:r>
                        <a:rPr lang="ko-KR" sz="1100" u="none" cap="none" strike="noStrike">
                          <a:solidFill>
                            <a:schemeClr val="dk1"/>
                          </a:solidFill>
                          <a:latin typeface="Noto Sans KR"/>
                          <a:ea typeface="Noto Sans KR"/>
                          <a:cs typeface="Noto Sans KR"/>
                          <a:sym typeface="Noto Sans KR"/>
                        </a:rPr>
                        <a:t>ㆍ</a:t>
                      </a:r>
                      <a:endParaRPr sz="1100" u="none" cap="none" strike="noStrike">
                        <a:solidFill>
                          <a:schemeClr val="dk1"/>
                        </a:solidFill>
                        <a:latin typeface="Noto Sans KR"/>
                        <a:ea typeface="Noto Sans KR"/>
                        <a:cs typeface="Noto Sans KR"/>
                        <a:sym typeface="Noto Sans KR"/>
                      </a:endParaRPr>
                    </a:p>
                    <a:p>
                      <a:pPr indent="0" lvl="0" marL="0" marR="0" rtl="0" algn="ctr">
                        <a:lnSpc>
                          <a:spcPct val="100000"/>
                        </a:lnSpc>
                        <a:spcBef>
                          <a:spcPts val="0"/>
                        </a:spcBef>
                        <a:spcAft>
                          <a:spcPts val="0"/>
                        </a:spcAft>
                        <a:buClr>
                          <a:schemeClr val="dk1"/>
                        </a:buClr>
                        <a:buSzPts val="1100"/>
                        <a:buFont typeface="Arial"/>
                        <a:buNone/>
                      </a:pPr>
                      <a:r>
                        <a:rPr lang="ko-KR" sz="1100" u="none" cap="none" strike="noStrike">
                          <a:solidFill>
                            <a:schemeClr val="dk1"/>
                          </a:solidFill>
                          <a:latin typeface="Noto Sans KR"/>
                          <a:ea typeface="Noto Sans KR"/>
                          <a:cs typeface="Noto Sans KR"/>
                          <a:sym typeface="Noto Sans KR"/>
                        </a:rPr>
                        <a:t>ㆍ</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highlight>
                            <a:srgbClr val="FFFF00"/>
                          </a:highlight>
                          <a:latin typeface="Noto Sans KR"/>
                          <a:ea typeface="Noto Sans KR"/>
                          <a:cs typeface="Noto Sans KR"/>
                          <a:sym typeface="Noto Sans KR"/>
                        </a:rPr>
                        <a:t>(신설)</a:t>
                      </a:r>
                      <a:r>
                        <a:rPr lang="ko-KR" sz="1100" u="none" cap="none" strike="noStrike">
                          <a:latin typeface="Noto Sans KR"/>
                          <a:ea typeface="Noto Sans KR"/>
                          <a:cs typeface="Noto Sans KR"/>
                          <a:sym typeface="Noto Sans KR"/>
                        </a:rPr>
                        <a:t>⑦ 보호위원회는 제2항에 따라 지정된 평가기관이 다음 각 호의 어느 하나에 해당하는 경우에는 평가기관의 지정을 취소할 수 있다. 다만, 제1호 또는 제2호에 해당하는 경우에는 평가기관의 지정을 취소하여야 한다.</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latin typeface="Noto Sans KR"/>
                          <a:ea typeface="Noto Sans KR"/>
                          <a:cs typeface="Noto Sans KR"/>
                          <a:sym typeface="Noto Sans KR"/>
                        </a:rPr>
                        <a:t>1. 거짓이나 그 밖의 부정한 방법으로 지정을 받은 경우</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latin typeface="Noto Sans KR"/>
                          <a:ea typeface="Noto Sans KR"/>
                          <a:cs typeface="Noto Sans KR"/>
                          <a:sym typeface="Noto Sans KR"/>
                        </a:rPr>
                        <a:t>2. 지정된 평가기관 스스로 지정취소를 원하거나 폐업한 경우</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latin typeface="Noto Sans KR"/>
                          <a:ea typeface="Noto Sans KR"/>
                          <a:cs typeface="Noto Sans KR"/>
                          <a:sym typeface="Noto Sans KR"/>
                        </a:rPr>
                        <a:t>3. 제2항에 따른 지정요건을 충족하지 못하게 된 경우</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latin typeface="Noto Sans KR"/>
                          <a:ea typeface="Noto Sans KR"/>
                          <a:cs typeface="Noto Sans KR"/>
                          <a:sym typeface="Noto Sans KR"/>
                        </a:rPr>
                        <a:t>4. 고의 또는 중대한 과실로 영향평가업무를 부실하게 수행하여 그 업무를 적정하게 수행할 수 없다고 인정되는 경우</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latin typeface="Noto Sans KR"/>
                          <a:ea typeface="Noto Sans KR"/>
                          <a:cs typeface="Noto Sans KR"/>
                          <a:sym typeface="Noto Sans KR"/>
                        </a:rPr>
                        <a:t>5. 그 밖에 대통령령으로 정하는 사유에 해당하는 경우</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highlight>
                            <a:srgbClr val="FFFF00"/>
                          </a:highlight>
                          <a:latin typeface="Noto Sans KR"/>
                          <a:ea typeface="Noto Sans KR"/>
                          <a:cs typeface="Noto Sans KR"/>
                          <a:sym typeface="Noto Sans KR"/>
                        </a:rPr>
                        <a:t>(신설)</a:t>
                      </a:r>
                      <a:r>
                        <a:rPr lang="ko-KR" sz="1100" u="none" cap="none" strike="noStrike">
                          <a:latin typeface="Noto Sans KR"/>
                          <a:ea typeface="Noto Sans KR"/>
                          <a:cs typeface="Noto Sans KR"/>
                          <a:sym typeface="Noto Sans KR"/>
                        </a:rPr>
                        <a:t>⑧ 보호위원회는 제7항에 따라 지정을 취소하는 경우에는 「행정절차법」에 따른 청문을 실시하여야 한다.</a:t>
                      </a:r>
                      <a:endParaRPr sz="11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highlight>
                            <a:srgbClr val="FFFF00"/>
                          </a:highlight>
                          <a:latin typeface="Noto Sans KR"/>
                          <a:ea typeface="Noto Sans KR"/>
                          <a:cs typeface="Noto Sans KR"/>
                          <a:sym typeface="Noto Sans KR"/>
                        </a:rPr>
                        <a:t>(개정)</a:t>
                      </a:r>
                      <a:r>
                        <a:rPr lang="ko-KR" sz="1100" u="none" cap="none" strike="noStrike">
                          <a:latin typeface="Noto Sans KR"/>
                          <a:ea typeface="Noto Sans KR"/>
                          <a:cs typeface="Noto Sans KR"/>
                          <a:sym typeface="Noto Sans KR"/>
                        </a:rPr>
                        <a:t>⑨ 제1항에 따른 영향평가의 기준</a:t>
                      </a:r>
                      <a:r>
                        <a:rPr lang="ko-KR" sz="1100" u="none" cap="none" strike="noStrike">
                          <a:solidFill>
                            <a:schemeClr val="dk1"/>
                          </a:solidFill>
                          <a:latin typeface="Noto Sans KR"/>
                          <a:ea typeface="Noto Sans KR"/>
                          <a:cs typeface="Noto Sans KR"/>
                          <a:sym typeface="Noto Sans KR"/>
                        </a:rPr>
                        <a:t>·</a:t>
                      </a:r>
                      <a:r>
                        <a:rPr lang="ko-KR" sz="1100" u="none" cap="none" strike="noStrike">
                          <a:latin typeface="Noto Sans KR"/>
                          <a:ea typeface="Noto Sans KR"/>
                          <a:cs typeface="Noto Sans KR"/>
                          <a:sym typeface="Noto Sans KR"/>
                        </a:rPr>
                        <a:t>방법·절차 등에 관하여 필요한 사항은 대통령령으로 정한다.</a:t>
                      </a:r>
                      <a:endParaRPr sz="1100" u="none" cap="none" strike="noStrike">
                        <a:latin typeface="Noto Sans KR"/>
                        <a:ea typeface="Noto Sans KR"/>
                        <a:cs typeface="Noto Sans KR"/>
                        <a:sym typeface="Noto Sans KR"/>
                      </a:endParaRPr>
                    </a:p>
                    <a:p>
                      <a:pPr indent="0" lvl="0" marL="0" marR="0" rtl="0" algn="ctr">
                        <a:lnSpc>
                          <a:spcPct val="100000"/>
                        </a:lnSpc>
                        <a:spcBef>
                          <a:spcPts val="0"/>
                        </a:spcBef>
                        <a:spcAft>
                          <a:spcPts val="0"/>
                        </a:spcAft>
                        <a:buClr>
                          <a:schemeClr val="dk1"/>
                        </a:buClr>
                        <a:buSzPts val="1100"/>
                        <a:buFont typeface="Arial"/>
                        <a:buNone/>
                      </a:pPr>
                      <a:r>
                        <a:t/>
                      </a:r>
                      <a:endParaRPr sz="1100" u="none" cap="none" strike="noStrike">
                        <a:solidFill>
                          <a:schemeClr val="dk1"/>
                        </a:solidFill>
                        <a:latin typeface="Noto Sans KR"/>
                        <a:ea typeface="Noto Sans KR"/>
                        <a:cs typeface="Noto Sans KR"/>
                        <a:sym typeface="Noto Sans KR"/>
                      </a:endParaRPr>
                    </a:p>
                    <a:p>
                      <a:pPr indent="0" lvl="0" marL="0" marR="0" rtl="0" algn="ctr">
                        <a:lnSpc>
                          <a:spcPct val="100000"/>
                        </a:lnSpc>
                        <a:spcBef>
                          <a:spcPts val="0"/>
                        </a:spcBef>
                        <a:spcAft>
                          <a:spcPts val="0"/>
                        </a:spcAft>
                        <a:buClr>
                          <a:schemeClr val="dk1"/>
                        </a:buClr>
                        <a:buSzPts val="1100"/>
                        <a:buFont typeface="Arial"/>
                        <a:buNone/>
                      </a:pPr>
                      <a:r>
                        <a:rPr lang="ko-KR" sz="1100" u="none" cap="none" strike="noStrike">
                          <a:solidFill>
                            <a:schemeClr val="dk1"/>
                          </a:solidFill>
                          <a:latin typeface="Noto Sans KR"/>
                          <a:ea typeface="Noto Sans KR"/>
                          <a:cs typeface="Noto Sans KR"/>
                          <a:sym typeface="Noto Sans KR"/>
                        </a:rPr>
                        <a:t>ㆍ</a:t>
                      </a:r>
                      <a:endParaRPr sz="1100" u="none" cap="none" strike="noStrike">
                        <a:solidFill>
                          <a:schemeClr val="dk1"/>
                        </a:solidFill>
                        <a:latin typeface="Noto Sans KR"/>
                        <a:ea typeface="Noto Sans KR"/>
                        <a:cs typeface="Noto Sans KR"/>
                        <a:sym typeface="Noto Sans KR"/>
                      </a:endParaRPr>
                    </a:p>
                    <a:p>
                      <a:pPr indent="0" lvl="0" marL="0" marR="0" rtl="0" algn="ctr">
                        <a:lnSpc>
                          <a:spcPct val="100000"/>
                        </a:lnSpc>
                        <a:spcBef>
                          <a:spcPts val="0"/>
                        </a:spcBef>
                        <a:spcAft>
                          <a:spcPts val="0"/>
                        </a:spcAft>
                        <a:buClr>
                          <a:schemeClr val="dk1"/>
                        </a:buClr>
                        <a:buSzPts val="1100"/>
                        <a:buFont typeface="Arial"/>
                        <a:buNone/>
                      </a:pPr>
                      <a:r>
                        <a:rPr lang="ko-KR" sz="1100" u="none" cap="none" strike="noStrike">
                          <a:solidFill>
                            <a:schemeClr val="dk1"/>
                          </a:solidFill>
                          <a:latin typeface="Noto Sans KR"/>
                          <a:ea typeface="Noto Sans KR"/>
                          <a:cs typeface="Noto Sans KR"/>
                          <a:sym typeface="Noto Sans KR"/>
                        </a:rPr>
                        <a:t>ㆍ</a:t>
                      </a:r>
                      <a:endParaRPr sz="1400" u="none" cap="none" strike="noStrike">
                        <a:latin typeface="Noto Sans KR"/>
                        <a:ea typeface="Noto Sans KR"/>
                        <a:cs typeface="Noto Sans KR"/>
                        <a:sym typeface="Noto Sans KR"/>
                      </a:endParaRPr>
                    </a:p>
                  </a:txBody>
                  <a:tcPr marT="91425" marB="91425" marR="91425" marL="91425"/>
                </a:tc>
              </a:tr>
              <a:tr h="579025">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latin typeface="Noto Sans KR"/>
                          <a:ea typeface="Noto Sans KR"/>
                          <a:cs typeface="Noto Sans KR"/>
                          <a:sym typeface="Noto Sans KR"/>
                        </a:rPr>
                        <a:t>제75조</a:t>
                      </a:r>
                      <a:endParaRPr sz="1400" u="none" cap="none" strike="noStrike">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400"/>
                        <a:buFont typeface="Arial"/>
                        <a:buNone/>
                      </a:pPr>
                      <a:r>
                        <a:rPr lang="ko-KR" sz="1400" u="none" cap="none" strike="noStrike">
                          <a:latin typeface="Noto Sans KR"/>
                          <a:ea typeface="Noto Sans KR"/>
                          <a:cs typeface="Noto Sans KR"/>
                          <a:sym typeface="Noto Sans KR"/>
                        </a:rPr>
                        <a:t>(과태료)</a:t>
                      </a:r>
                      <a:endParaRPr sz="1400" u="none" cap="none" strike="noStrike">
                        <a:latin typeface="Noto Sans KR"/>
                        <a:ea typeface="Noto Sans KR"/>
                        <a:cs typeface="Noto Sans KR"/>
                        <a:sym typeface="Noto Sans KR"/>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KR"/>
                        <a:ea typeface="Noto Sans KR"/>
                        <a:cs typeface="Noto Sans KR"/>
                        <a:sym typeface="Noto Sans KR"/>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highlight>
                            <a:srgbClr val="FFFF00"/>
                          </a:highlight>
                          <a:latin typeface="Noto Sans KR"/>
                          <a:ea typeface="Noto Sans KR"/>
                          <a:cs typeface="Noto Sans KR"/>
                          <a:sym typeface="Noto Sans KR"/>
                        </a:rPr>
                        <a:t>(신설)</a:t>
                      </a:r>
                      <a:r>
                        <a:rPr lang="ko-KR" sz="1100" u="none" cap="none" strike="noStrike">
                          <a:solidFill>
                            <a:schemeClr val="dk1"/>
                          </a:solidFill>
                          <a:latin typeface="Noto Sans KR"/>
                          <a:ea typeface="Noto Sans KR"/>
                          <a:cs typeface="Noto Sans KR"/>
                          <a:sym typeface="Noto Sans KR"/>
                        </a:rPr>
                        <a:t>16. 제33조제1항을 위반하여 영향평가를 하지 아니하거나 그 결과를 보호위원회에 제출하지 아니한 자</a:t>
                      </a:r>
                      <a:endParaRPr sz="800" u="none" cap="none" strike="noStrike">
                        <a:latin typeface="Noto Sans KR"/>
                        <a:ea typeface="Noto Sans KR"/>
                        <a:cs typeface="Noto Sans KR"/>
                        <a:sym typeface="Noto Sans KR"/>
                      </a:endParaRPr>
                    </a:p>
                  </a:txBody>
                  <a:tcPr marT="91425" marB="91425" marR="91425" marL="91425"/>
                </a:tc>
              </a:tr>
            </a:tbl>
          </a:graphicData>
        </a:graphic>
      </p:graphicFrame>
      <p:sp>
        <p:nvSpPr>
          <p:cNvPr id="1010" name="Google Shape;1010;g26193ac6ed3_3_115"/>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15. 영향평가</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1011" name="Google Shape;1011;g26193ac6ed3_3_115"/>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17" name="Google Shape;1017;p9"/>
          <p:cNvSpPr/>
          <p:nvPr/>
        </p:nvSpPr>
        <p:spPr>
          <a:xfrm>
            <a:off x="0" y="0"/>
            <a:ext cx="6096000" cy="68580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8" name="Google Shape;1018;p9"/>
          <p:cNvSpPr txBox="1"/>
          <p:nvPr/>
        </p:nvSpPr>
        <p:spPr>
          <a:xfrm>
            <a:off x="696449" y="3105825"/>
            <a:ext cx="495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ko-KR" sz="3600" u="none" cap="none" strike="noStrike">
                <a:solidFill>
                  <a:schemeClr val="lt1"/>
                </a:solidFill>
                <a:latin typeface="Noto Sans Myanmar"/>
                <a:ea typeface="Noto Sans Myanmar"/>
                <a:cs typeface="Noto Sans Myanmar"/>
                <a:sym typeface="Noto Sans Myanmar"/>
              </a:rPr>
              <a:t>Q&amp;A</a:t>
            </a:r>
            <a:endParaRPr b="0" i="0" sz="1400" u="none" cap="none" strike="noStrike">
              <a:solidFill>
                <a:srgbClr val="000000"/>
              </a:solidFill>
              <a:latin typeface="Noto Sans Myanmar"/>
              <a:ea typeface="Noto Sans Myanmar"/>
              <a:cs typeface="Noto Sans Myanmar"/>
              <a:sym typeface="Noto Sans Myanmar"/>
            </a:endParaRPr>
          </a:p>
        </p:txBody>
      </p:sp>
      <p:cxnSp>
        <p:nvCxnSpPr>
          <p:cNvPr id="1019" name="Google Shape;1019;p9"/>
          <p:cNvCxnSpPr/>
          <p:nvPr/>
        </p:nvCxnSpPr>
        <p:spPr>
          <a:xfrm>
            <a:off x="904240" y="2823130"/>
            <a:ext cx="4467900" cy="0"/>
          </a:xfrm>
          <a:prstGeom prst="straightConnector1">
            <a:avLst/>
          </a:prstGeom>
          <a:noFill/>
          <a:ln cap="flat" cmpd="sng" w="9525">
            <a:solidFill>
              <a:schemeClr val="lt1"/>
            </a:solidFill>
            <a:prstDash val="solid"/>
            <a:miter lim="800000"/>
            <a:headEnd len="sm" w="sm" type="none"/>
            <a:tailEnd len="sm" w="sm" type="none"/>
          </a:ln>
        </p:spPr>
      </p:cxnSp>
      <p:cxnSp>
        <p:nvCxnSpPr>
          <p:cNvPr id="1020" name="Google Shape;1020;p9"/>
          <p:cNvCxnSpPr/>
          <p:nvPr/>
        </p:nvCxnSpPr>
        <p:spPr>
          <a:xfrm>
            <a:off x="904240" y="4011850"/>
            <a:ext cx="4467900" cy="0"/>
          </a:xfrm>
          <a:prstGeom prst="straightConnector1">
            <a:avLst/>
          </a:prstGeom>
          <a:noFill/>
          <a:ln cap="flat" cmpd="sng" w="9525">
            <a:solidFill>
              <a:schemeClr val="lt1"/>
            </a:solidFill>
            <a:prstDash val="solid"/>
            <a:miter lim="800000"/>
            <a:headEnd len="sm" w="sm" type="none"/>
            <a:tailEnd len="sm" w="sm" type="none"/>
          </a:ln>
        </p:spPr>
      </p:cxnSp>
      <p:sp>
        <p:nvSpPr>
          <p:cNvPr id="1021" name="Google Shape;1021;p9"/>
          <p:cNvSpPr txBox="1"/>
          <p:nvPr>
            <p:ph idx="12" type="sldNum"/>
          </p:nvPr>
        </p:nvSpPr>
        <p:spPr>
          <a:xfrm>
            <a:off x="11409045" y="6333134"/>
            <a:ext cx="731700" cy="525000"/>
          </a:xfrm>
          <a:prstGeom prst="rect">
            <a:avLst/>
          </a:prstGeom>
          <a:noFill/>
          <a:ln>
            <a:noFill/>
          </a:ln>
          <a:effectLst>
            <a:outerShdw blurRad="57150" rotWithShape="0" algn="bl" dir="5400000" dist="19050">
              <a:srgbClr val="000000">
                <a:alpha val="49803"/>
              </a:srgbClr>
            </a:outerShdw>
            <a:reflection blurRad="0" dir="5400000" dist="38100" endA="0" fadeDir="5400012" kx="0" rotWithShape="0" algn="bl" stPos="0" sy="-100000" ky="0"/>
          </a:effectLst>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300"/>
              <a:buFont typeface="Arial"/>
              <a:buNone/>
            </a:pPr>
            <a:r>
              <a:rPr lang="ko-KR"/>
              <a:t>- </a:t>
            </a:r>
            <a:fld id="{00000000-1234-1234-1234-123412341234}" type="slidenum">
              <a:rPr lang="ko-KR"/>
              <a:t>‹#›</a:t>
            </a:fld>
            <a:r>
              <a:rPr lang="ko-K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29b694ac2af_1_9"/>
          <p:cNvPicPr preferRelativeResize="0"/>
          <p:nvPr/>
        </p:nvPicPr>
        <p:blipFill rotWithShape="1">
          <a:blip r:embed="rId3">
            <a:alphaModFix/>
          </a:blip>
          <a:srcRect b="0" l="24997" r="7747" t="0"/>
          <a:stretch/>
        </p:blipFill>
        <p:spPr>
          <a:xfrm>
            <a:off x="6096000" y="0"/>
            <a:ext cx="6096000" cy="6858000"/>
          </a:xfrm>
          <a:prstGeom prst="rect">
            <a:avLst/>
          </a:prstGeom>
          <a:noFill/>
          <a:ln>
            <a:noFill/>
          </a:ln>
        </p:spPr>
      </p:pic>
      <p:sp>
        <p:nvSpPr>
          <p:cNvPr id="211" name="Google Shape;211;g29b694ac2af_1_9"/>
          <p:cNvSpPr txBox="1"/>
          <p:nvPr/>
        </p:nvSpPr>
        <p:spPr>
          <a:xfrm>
            <a:off x="696449" y="3105825"/>
            <a:ext cx="495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ko-KR" sz="3600" u="none" cap="none" strike="noStrike">
                <a:solidFill>
                  <a:schemeClr val="lt1"/>
                </a:solidFill>
                <a:latin typeface="Noto Sans KR"/>
                <a:ea typeface="Noto Sans KR"/>
                <a:cs typeface="Noto Sans KR"/>
                <a:sym typeface="Noto Sans KR"/>
              </a:rPr>
              <a:t>개인정보보호법 개정안</a:t>
            </a:r>
            <a:endParaRPr b="0" i="0" sz="1400" u="none" cap="none" strike="noStrike">
              <a:solidFill>
                <a:srgbClr val="000000"/>
              </a:solidFill>
              <a:latin typeface="Noto Sans KR"/>
              <a:ea typeface="Noto Sans KR"/>
              <a:cs typeface="Noto Sans KR"/>
              <a:sym typeface="Noto Sans KR"/>
            </a:endParaRPr>
          </a:p>
        </p:txBody>
      </p:sp>
      <p:cxnSp>
        <p:nvCxnSpPr>
          <p:cNvPr id="212" name="Google Shape;212;g29b694ac2af_1_9"/>
          <p:cNvCxnSpPr/>
          <p:nvPr/>
        </p:nvCxnSpPr>
        <p:spPr>
          <a:xfrm>
            <a:off x="904240" y="2823130"/>
            <a:ext cx="4467900" cy="0"/>
          </a:xfrm>
          <a:prstGeom prst="straightConnector1">
            <a:avLst/>
          </a:prstGeom>
          <a:noFill/>
          <a:ln cap="flat" cmpd="sng" w="9525">
            <a:solidFill>
              <a:schemeClr val="lt1"/>
            </a:solidFill>
            <a:prstDash val="solid"/>
            <a:miter lim="800000"/>
            <a:headEnd len="sm" w="sm" type="none"/>
            <a:tailEnd len="sm" w="sm" type="none"/>
          </a:ln>
        </p:spPr>
      </p:cxnSp>
      <p:cxnSp>
        <p:nvCxnSpPr>
          <p:cNvPr id="213" name="Google Shape;213;g29b694ac2af_1_9"/>
          <p:cNvCxnSpPr/>
          <p:nvPr/>
        </p:nvCxnSpPr>
        <p:spPr>
          <a:xfrm>
            <a:off x="904240" y="4011850"/>
            <a:ext cx="4467900" cy="0"/>
          </a:xfrm>
          <a:prstGeom prst="straightConnector1">
            <a:avLst/>
          </a:prstGeom>
          <a:noFill/>
          <a:ln cap="flat" cmpd="sng" w="9525">
            <a:solidFill>
              <a:schemeClr val="lt1"/>
            </a:solidFill>
            <a:prstDash val="solid"/>
            <a:miter lim="800000"/>
            <a:headEnd len="sm" w="sm" type="none"/>
            <a:tailEnd len="sm" w="sm" type="none"/>
          </a:ln>
        </p:spPr>
      </p:cxnSp>
      <p:sp>
        <p:nvSpPr>
          <p:cNvPr id="214" name="Google Shape;214;g29b694ac2af_1_9"/>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ko-K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g26193ac6ed3_6_186"/>
          <p:cNvSpPr txBox="1"/>
          <p:nvPr/>
        </p:nvSpPr>
        <p:spPr>
          <a:xfrm>
            <a:off x="1176150" y="11390"/>
            <a:ext cx="103872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Comic Sans MS"/>
                <a:ea typeface="Comic Sans MS"/>
                <a:cs typeface="Comic Sans MS"/>
                <a:sym typeface="Comic Sans MS"/>
              </a:rPr>
              <a:t>출처</a:t>
            </a:r>
            <a:endParaRPr b="0" i="0" sz="2700" u="none" cap="none" strike="noStrike">
              <a:solidFill>
                <a:schemeClr val="dk1"/>
              </a:solidFill>
              <a:latin typeface="Comic Sans MS"/>
              <a:ea typeface="Comic Sans MS"/>
              <a:cs typeface="Comic Sans MS"/>
              <a:sym typeface="Comic Sans MS"/>
            </a:endParaRPr>
          </a:p>
        </p:txBody>
      </p:sp>
      <p:sp>
        <p:nvSpPr>
          <p:cNvPr id="1027" name="Google Shape;1027;g26193ac6ed3_6_186"/>
          <p:cNvSpPr txBox="1"/>
          <p:nvPr/>
        </p:nvSpPr>
        <p:spPr>
          <a:xfrm>
            <a:off x="184350" y="686200"/>
            <a:ext cx="11727000" cy="60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Arial"/>
                <a:ea typeface="Arial"/>
                <a:cs typeface="Arial"/>
                <a:sym typeface="Arial"/>
              </a:rPr>
              <a:t>- 국가법령정보센터 </a:t>
            </a:r>
            <a:r>
              <a:rPr b="0" i="0" lang="ko-KR" sz="1100" u="sng" cap="none" strike="noStrike">
                <a:solidFill>
                  <a:srgbClr val="2200CC"/>
                </a:solidFill>
                <a:latin typeface="Arial"/>
                <a:ea typeface="Arial"/>
                <a:cs typeface="Arial"/>
                <a:sym typeface="Arial"/>
                <a:hlinkClick r:id="rId3">
                  <a:extLst>
                    <a:ext uri="{A12FA001-AC4F-418D-AE19-62706E023703}">
                      <ahyp:hlinkClr val="tx"/>
                    </a:ext>
                  </a:extLst>
                </a:hlinkClick>
              </a:rPr>
              <a:t>https://www.law.go.kr/법령/개인정보보호법</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Arial"/>
                <a:ea typeface="Arial"/>
                <a:cs typeface="Arial"/>
                <a:sym typeface="Arial"/>
              </a:rPr>
              <a:t>- 개인정보보호포털 </a:t>
            </a:r>
            <a:r>
              <a:rPr b="0" i="0" lang="ko-KR" sz="1100" u="sng" cap="none" strike="noStrike">
                <a:solidFill>
                  <a:srgbClr val="2200CC"/>
                </a:solidFill>
                <a:latin typeface="Arial"/>
                <a:ea typeface="Arial"/>
                <a:cs typeface="Arial"/>
                <a:sym typeface="Arial"/>
                <a:hlinkClick r:id="rId4">
                  <a:extLst>
                    <a:ext uri="{A12FA001-AC4F-418D-AE19-62706E023703}">
                      <ahyp:hlinkClr val="tx"/>
                    </a:ext>
                  </a:extLst>
                </a:hlinkClick>
              </a:rPr>
              <a:t>https://www.privacy.go.kr/front/bbs/bbsView.do?bbsNo=BBSMSTR_000000000032&amp;bbscttNo=20608</a:t>
            </a:r>
            <a:r>
              <a:rPr b="0" i="0" lang="ko-KR" sz="1100" u="none" cap="none" strike="noStrike">
                <a:solidFill>
                  <a:schemeClr val="dk1"/>
                </a:solidFill>
                <a:latin typeface="Arial"/>
                <a:ea typeface="Arial"/>
                <a:cs typeface="Arial"/>
                <a:sym typeface="Arial"/>
              </a:rPr>
              <a:t> - 개인정보보호법 주요개정사항</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ko-KR" sz="1100" u="none" cap="none" strike="noStrike">
                <a:solidFill>
                  <a:schemeClr val="dk1"/>
                </a:solidFill>
                <a:latin typeface="Arial"/>
                <a:ea typeface="Arial"/>
                <a:cs typeface="Arial"/>
                <a:sym typeface="Arial"/>
              </a:rPr>
              <a:t>- </a:t>
            </a:r>
            <a:r>
              <a:rPr b="0" i="0" lang="ko-KR" sz="1100" u="sng" cap="none" strike="noStrike">
                <a:solidFill>
                  <a:srgbClr val="2200CC"/>
                </a:solidFill>
                <a:latin typeface="Arial"/>
                <a:ea typeface="Arial"/>
                <a:cs typeface="Arial"/>
                <a:sym typeface="Arial"/>
                <a:hlinkClick r:id="rId5">
                  <a:extLst>
                    <a:ext uri="{A12FA001-AC4F-418D-AE19-62706E023703}">
                      <ahyp:hlinkClr val="tx"/>
                    </a:ext>
                  </a:extLst>
                </a:hlinkClick>
              </a:rPr>
              <a:t>https://www.openads.co.kr/content/contentDetail?contsId=6369</a:t>
            </a:r>
            <a:endParaRPr b="0" i="0" sz="1100" u="none" cap="none" strike="noStrike">
              <a:solidFill>
                <a:srgbClr val="2200CC"/>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ko-KR" sz="1100" u="none" cap="none" strike="noStrike">
                <a:solidFill>
                  <a:schemeClr val="dk1"/>
                </a:solidFill>
                <a:latin typeface="Arial"/>
                <a:ea typeface="Arial"/>
                <a:cs typeface="Arial"/>
                <a:sym typeface="Arial"/>
              </a:rPr>
              <a:t>- </a:t>
            </a:r>
            <a:r>
              <a:rPr b="0" i="0" lang="ko-KR" sz="1100" u="sng" cap="none" strike="noStrike">
                <a:solidFill>
                  <a:srgbClr val="2200CC"/>
                </a:solidFill>
                <a:latin typeface="Arial"/>
                <a:ea typeface="Arial"/>
                <a:cs typeface="Arial"/>
                <a:sym typeface="Arial"/>
                <a:hlinkClick r:id="rId6">
                  <a:extLst>
                    <a:ext uri="{A12FA001-AC4F-418D-AE19-62706E023703}">
                      <ahyp:hlinkClr val="tx"/>
                    </a:ext>
                  </a:extLst>
                </a:hlinkClick>
              </a:rPr>
              <a:t>https://www.law.go.kr/행정규칙/(개인정보보호위원회)표준개인정보보호지침/(2020-1,20200811)</a:t>
            </a:r>
            <a:r>
              <a:rPr b="0" i="0" lang="ko-KR" sz="1100" u="none" cap="none" strike="noStrike">
                <a:solidFill>
                  <a:srgbClr val="2200CC"/>
                </a:solidFill>
                <a:latin typeface="Arial"/>
                <a:ea typeface="Arial"/>
                <a:cs typeface="Arial"/>
                <a:sym typeface="Arial"/>
              </a:rPr>
              <a:t> </a:t>
            </a:r>
            <a:r>
              <a:rPr b="0" i="0" lang="ko-KR" sz="1100" u="none" cap="none" strike="noStrike">
                <a:solidFill>
                  <a:schemeClr val="dk1"/>
                </a:solidFill>
                <a:latin typeface="Arial"/>
                <a:ea typeface="Arial"/>
                <a:cs typeface="Arial"/>
                <a:sym typeface="Arial"/>
              </a:rPr>
              <a:t>- 표준 개인정보 보호지침 제15조(개인정보취급자에 대한 감독)제1항 및 제3항</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ko-KR" sz="1100" u="none" cap="none" strike="noStrike">
                <a:solidFill>
                  <a:schemeClr val="dk1"/>
                </a:solidFill>
                <a:latin typeface="Arial"/>
                <a:ea typeface="Arial"/>
                <a:cs typeface="Arial"/>
                <a:sym typeface="Arial"/>
              </a:rPr>
              <a:t>-17페이지 건물디자인이미지 : </a:t>
            </a:r>
            <a:r>
              <a:rPr b="0" i="0" lang="ko-KR" sz="1100" u="sng" cap="none" strike="noStrike">
                <a:solidFill>
                  <a:schemeClr val="hlink"/>
                </a:solidFill>
                <a:latin typeface="Arial"/>
                <a:ea typeface="Arial"/>
                <a:cs typeface="Arial"/>
                <a:sym typeface="Arial"/>
                <a:hlinkClick r:id="rId7"/>
              </a:rPr>
              <a:t>https://ko.template-ac.com/free-design-template/1154/%EA%B1%B4%EB%AC%BC-%EB%A1%9C%EA%B3%A0-%EB%94%94%EC%9E%90%EC%9D%B8</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ko-KR" sz="1100" u="none" cap="none" strike="noStrike">
                <a:solidFill>
                  <a:schemeClr val="dk1"/>
                </a:solidFill>
                <a:latin typeface="Arial"/>
                <a:ea typeface="Arial"/>
                <a:cs typeface="Arial"/>
                <a:sym typeface="Arial"/>
              </a:rPr>
              <a:t>-17페이지 남여이미지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ko-KR" sz="1100" u="sng" cap="none" strike="noStrike">
                <a:solidFill>
                  <a:schemeClr val="hlink"/>
                </a:solidFill>
                <a:latin typeface="Arial"/>
                <a:ea typeface="Arial"/>
                <a:cs typeface="Arial"/>
                <a:sym typeface="Arial"/>
                <a:hlinkClick r:id="rId8"/>
              </a:rPr>
              <a:t>https://www.urbanbrush.net/downloads/%EB%82%A8%EB%85%80-%EC%95%84%EC%9D%B4%EC%BD%98-%EC%9D%BC%EB%9F%AC%EC%8A%A4%ED%8A%B8-ai-%EC%9D%B4%EB%AF%B8%EC%A7%80-%EB%AC%B4%EB%A3%8C-%EB%8B%A4%EC%9A%B4%EB%A1%9C%EB%93%9C/</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ko-KR" sz="1100" u="none" cap="none" strike="noStrike">
                <a:solidFill>
                  <a:schemeClr val="dk1"/>
                </a:solidFill>
                <a:latin typeface="Arial"/>
                <a:ea typeface="Arial"/>
                <a:cs typeface="Arial"/>
                <a:sym typeface="Arial"/>
              </a:rPr>
              <a:t>-18페이지 자동처리 개인정보보호 가이드라인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100"/>
              <a:buFont typeface="Arial"/>
              <a:buNone/>
            </a:pPr>
            <a:r>
              <a:rPr b="0" i="0" lang="ko-KR" sz="1100" u="none" cap="none" strike="noStrike">
                <a:solidFill>
                  <a:schemeClr val="dk1"/>
                </a:solidFill>
                <a:uFill>
                  <a:noFill/>
                </a:uFill>
                <a:latin typeface="Arial"/>
                <a:ea typeface="Arial"/>
                <a:cs typeface="Arial"/>
                <a:sym typeface="Arial"/>
                <a:hlinkClick r:id="rId9">
                  <a:extLst>
                    <a:ext uri="{A12FA001-AC4F-418D-AE19-62706E023703}">
                      <ahyp:hlinkClr val="tx"/>
                    </a:ext>
                  </a:extLst>
                </a:hlinkClick>
              </a:rPr>
              <a:t>https://gctis.gntp.or.kr/upFile/multiBoard/200717_041006_%EC%9E%90%EB%8F%99%EC%B2%98%EB%A6%AC%20%EB%90%98%EB%8A%94%20%EA%B0%9C%EC%9D%B8%EC%A0%95%EB%B3%B4%20%EB%B3%B4%ED%98%B8%20%EA%B0%80%EC%9D%B4%EB%93%9C%EB%9D%BC%EC%9D%B8(%ED%96%89%EC%A0%95%EC%95%88%EC%A0%84%EB%B6%80).pdf</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100"/>
              <a:buFont typeface="Arial"/>
              <a:buNone/>
            </a:pPr>
            <a:r>
              <a:rPr b="0" i="0" lang="ko-KR" sz="1100" u="none" cap="none" strike="noStrike">
                <a:solidFill>
                  <a:schemeClr val="dk1"/>
                </a:solidFill>
                <a:latin typeface="Arial"/>
                <a:ea typeface="Arial"/>
                <a:cs typeface="Arial"/>
                <a:sym typeface="Arial"/>
              </a:rPr>
              <a:t>-18페이지 인공지능 기술 수준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100"/>
              <a:buFont typeface="Arial"/>
              <a:buNone/>
            </a:pPr>
            <a:r>
              <a:rPr b="0" i="0" lang="ko-KR" sz="1100" u="none" cap="none" strike="noStrike">
                <a:solidFill>
                  <a:schemeClr val="dk1"/>
                </a:solidFill>
                <a:latin typeface="Arial"/>
                <a:ea typeface="Arial"/>
                <a:cs typeface="Arial"/>
                <a:sym typeface="Arial"/>
              </a:rPr>
              <a:t>인공지능 학습용 데이터의 개인정보 비식별화 자동화 도구 개발 연구 - 영상데이터기반 - 이현주 /Hyunju Lee, 이승엽 /Seungyeob Lee, 전병훈 /Jeon, Byung Hoon</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ko-KR" sz="1100" u="none" cap="none" strike="noStrike">
                <a:solidFill>
                  <a:schemeClr val="dk1"/>
                </a:solidFill>
                <a:latin typeface="Arial"/>
                <a:ea typeface="Arial"/>
                <a:cs typeface="Arial"/>
                <a:sym typeface="Arial"/>
              </a:rPr>
              <a:t>- 33, 37, 40, 55 페이지 PPT 아이콘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ko-KR" sz="1100" u="sng" cap="none" strike="noStrike">
                <a:solidFill>
                  <a:schemeClr val="hlink"/>
                </a:solidFill>
                <a:latin typeface="Arial"/>
                <a:ea typeface="Arial"/>
                <a:cs typeface="Arial"/>
                <a:sym typeface="Arial"/>
                <a:hlinkClick r:id="rId10"/>
              </a:rPr>
              <a:t>https://m.blog.naver.com/gongyuan1872/221236842993</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ko-KR" sz="1100" u="none" cap="none" strike="noStrike">
                <a:solidFill>
                  <a:schemeClr val="dk1"/>
                </a:solidFill>
                <a:latin typeface="Arial"/>
                <a:ea typeface="Arial"/>
                <a:cs typeface="Arial"/>
                <a:sym typeface="Arial"/>
              </a:rPr>
              <a:t>- 36, 42 이미지 테마 :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ko-KR" sz="1100" u="sng" cap="none" strike="noStrike">
                <a:solidFill>
                  <a:schemeClr val="hlink"/>
                </a:solidFill>
                <a:latin typeface="Arial"/>
                <a:ea typeface="Arial"/>
                <a:cs typeface="Arial"/>
                <a:sym typeface="Arial"/>
                <a:hlinkClick r:id="rId11"/>
              </a:rPr>
              <a:t>http://pptbizcam.co.kr/?p=7733</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ko-KR" sz="1100" u="none" cap="none" strike="noStrike">
                <a:solidFill>
                  <a:schemeClr val="dk1"/>
                </a:solidFill>
                <a:latin typeface="Arial"/>
                <a:ea typeface="Arial"/>
                <a:cs typeface="Arial"/>
                <a:sym typeface="Arial"/>
              </a:rPr>
              <a:t>-15페이지 개정안 시행 일자: 김앤장변호사 뉴스레터</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ko-KR" sz="1100" u="sng" cap="none" strike="noStrike">
                <a:solidFill>
                  <a:schemeClr val="hlink"/>
                </a:solidFill>
                <a:latin typeface="Arial"/>
                <a:ea typeface="Arial"/>
                <a:cs typeface="Arial"/>
                <a:sym typeface="Arial"/>
                <a:hlinkClick r:id="rId12"/>
              </a:rPr>
              <a:t>https://www.kimchang.com/ko/insights/detail.kc?sch_section=4&amp;idx=27380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rPr b="0" i="0" lang="ko-KR" sz="1100" u="none" cap="none" strike="noStrike">
                <a:solidFill>
                  <a:schemeClr val="dk1"/>
                </a:solidFill>
                <a:latin typeface="Arial"/>
                <a:ea typeface="Arial"/>
                <a:cs typeface="Arial"/>
                <a:sym typeface="Arial"/>
              </a:rPr>
              <a:t>- 3, 9 페이지 이미지: </a:t>
            </a:r>
            <a:r>
              <a:rPr b="0" i="0" lang="ko-KR" sz="1100" u="sng" cap="none" strike="noStrike">
                <a:solidFill>
                  <a:schemeClr val="hlink"/>
                </a:solidFill>
                <a:latin typeface="Arial"/>
                <a:ea typeface="Arial"/>
                <a:cs typeface="Arial"/>
                <a:sym typeface="Arial"/>
                <a:hlinkClick r:id="rId13"/>
              </a:rPr>
              <a:t>https://www.hyundai.co.kr/image/upload/asset_library/MDA00000000000009932/7ef4ec28ca8a4e81bd64acadba89696c.jpg</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rPr lang="ko-KR" sz="1100">
                <a:solidFill>
                  <a:schemeClr val="dk1"/>
                </a:solidFill>
              </a:rPr>
              <a:t>https://www.aitimes.kr/news/articleView.html?idxno=20883</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028" name="Google Shape;1028;g26193ac6ed3_6_186"/>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aphicFrame>
        <p:nvGraphicFramePr>
          <p:cNvPr id="219" name="Google Shape;219;g26193ac6ed3_3_17"/>
          <p:cNvGraphicFramePr/>
          <p:nvPr/>
        </p:nvGraphicFramePr>
        <p:xfrm>
          <a:off x="702350" y="1032875"/>
          <a:ext cx="3000000" cy="3000000"/>
        </p:xfrm>
        <a:graphic>
          <a:graphicData uri="http://schemas.openxmlformats.org/drawingml/2006/table">
            <a:tbl>
              <a:tblPr>
                <a:noFill/>
                <a:tableStyleId>{1464CC39-11A1-4E2A-8A0A-434BCD8B1E99}</a:tableStyleId>
              </a:tblPr>
              <a:tblGrid>
                <a:gridCol w="3055700"/>
                <a:gridCol w="7587275"/>
              </a:tblGrid>
              <a:tr h="381000">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FFFF"/>
                          </a:solidFill>
                          <a:latin typeface="Noto Sans KR"/>
                          <a:ea typeface="Noto Sans KR"/>
                          <a:cs typeface="Noto Sans KR"/>
                          <a:sym typeface="Noto Sans KR"/>
                        </a:rPr>
                        <a:t>목차</a:t>
                      </a:r>
                      <a:endParaRPr b="1" sz="1300" u="none" cap="none" strike="noStrike">
                        <a:solidFill>
                          <a:srgbClr val="FFFFFF"/>
                        </a:solidFill>
                        <a:latin typeface="Noto Sans KR"/>
                        <a:ea typeface="Noto Sans KR"/>
                        <a:cs typeface="Noto Sans KR"/>
                        <a:sym typeface="Noto Sans KR"/>
                      </a:endParaRPr>
                    </a:p>
                  </a:txBody>
                  <a:tcPr marT="91425" marB="91425" marR="91425" marL="91425">
                    <a:lnB cap="flat" cmpd="sng" w="9525">
                      <a:solidFill>
                        <a:srgbClr val="9E9E9E"/>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FFFF"/>
                          </a:solidFill>
                          <a:latin typeface="Noto Sans KR"/>
                          <a:ea typeface="Noto Sans KR"/>
                          <a:cs typeface="Noto Sans KR"/>
                          <a:sym typeface="Noto Sans KR"/>
                        </a:rPr>
                        <a:t>주요 내용</a:t>
                      </a:r>
                      <a:endParaRPr b="1" sz="1300" u="none" cap="none" strike="noStrike">
                        <a:solidFill>
                          <a:srgbClr val="FFFFFF"/>
                        </a:solidFill>
                        <a:latin typeface="Noto Sans KR"/>
                        <a:ea typeface="Noto Sans KR"/>
                        <a:cs typeface="Noto Sans KR"/>
                        <a:sym typeface="Noto Sans KR"/>
                      </a:endParaRPr>
                    </a:p>
                  </a:txBody>
                  <a:tcPr marT="91425" marB="91425" marR="91425" marL="91425">
                    <a:solidFill>
                      <a:schemeClr val="accent2"/>
                    </a:solidFil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제1장총칙</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목적, 정의, 보호 원칙, 정보주체의 권리</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제2장 개인정보 보호정책의 수립 등</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개인정보호위원회의 구성, 업무 등</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제3장 개인정보의 처리</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            제1절 개인정보의 수집, 이용, 제공 등</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개인정보의 </a:t>
                      </a:r>
                      <a:r>
                        <a:rPr b="1" lang="ko-KR" sz="1100" u="none" cap="none" strike="noStrike">
                          <a:highlight>
                            <a:srgbClr val="FFFF00"/>
                          </a:highlight>
                          <a:latin typeface="Noto Sans KR"/>
                          <a:ea typeface="Noto Sans KR"/>
                          <a:cs typeface="Noto Sans KR"/>
                          <a:sym typeface="Noto Sans KR"/>
                        </a:rPr>
                        <a:t>수집·이용, 제공</a:t>
                      </a:r>
                      <a:r>
                        <a:rPr b="1" lang="ko-KR" sz="1100" u="none" cap="none" strike="noStrike">
                          <a:latin typeface="Noto Sans KR"/>
                          <a:ea typeface="Noto Sans KR"/>
                          <a:cs typeface="Noto Sans KR"/>
                          <a:sym typeface="Noto Sans KR"/>
                        </a:rPr>
                        <a:t>, 수집 출처 통지, </a:t>
                      </a:r>
                      <a:r>
                        <a:rPr b="1" lang="ko-KR" sz="1100" u="none" cap="none" strike="noStrike">
                          <a:highlight>
                            <a:srgbClr val="FFFF00"/>
                          </a:highlight>
                          <a:latin typeface="Noto Sans KR"/>
                          <a:ea typeface="Noto Sans KR"/>
                          <a:cs typeface="Noto Sans KR"/>
                          <a:sym typeface="Noto Sans KR"/>
                        </a:rPr>
                        <a:t>이용·제공 내역 통지</a:t>
                      </a:r>
                      <a:r>
                        <a:rPr b="1" lang="ko-KR" sz="1100" u="none" cap="none" strike="noStrike">
                          <a:latin typeface="Noto Sans KR"/>
                          <a:ea typeface="Noto Sans KR"/>
                          <a:cs typeface="Noto Sans KR"/>
                          <a:sym typeface="Noto Sans KR"/>
                        </a:rPr>
                        <a:t>, 파기, 아동의 개인정보보호</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            제2절 개인정보의 처리 제한</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민감정보, 고유식별정보, 주민등록번호, [고정형, </a:t>
                      </a:r>
                      <a:r>
                        <a:rPr b="1" lang="ko-KR" sz="1100" u="none" cap="none" strike="noStrike">
                          <a:highlight>
                            <a:srgbClr val="FFFF00"/>
                          </a:highlight>
                          <a:latin typeface="Noto Sans KR"/>
                          <a:ea typeface="Noto Sans KR"/>
                          <a:cs typeface="Noto Sans KR"/>
                          <a:sym typeface="Noto Sans KR"/>
                        </a:rPr>
                        <a:t>이동형] 영상처리기기, 개인정보 처리위탁</a:t>
                      </a:r>
                      <a:endParaRPr b="1" sz="1100" u="none" cap="none" strike="noStrike">
                        <a:highlight>
                          <a:srgbClr val="FFFF00"/>
                        </a:highlight>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            제3절 가명정보의 처리에 관한 특려</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가명정보 처리, 결합, 안전조치, 적용 제외</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            제4절 개인정보의 국외 이전</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highlight>
                            <a:srgbClr val="FFFF00"/>
                          </a:highlight>
                          <a:latin typeface="Noto Sans KR"/>
                          <a:ea typeface="Noto Sans KR"/>
                          <a:cs typeface="Noto Sans KR"/>
                          <a:sym typeface="Noto Sans KR"/>
                        </a:rPr>
                        <a:t>개인정보 국외 이전 요건, 국외 이전 중지</a:t>
                      </a:r>
                      <a:endParaRPr b="1" sz="1100" u="none" cap="none" strike="noStrike">
                        <a:highlight>
                          <a:srgbClr val="FFFF00"/>
                        </a:highlight>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제4장 개인정보의 안전한 관리</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highlight>
                            <a:srgbClr val="FFFF00"/>
                          </a:highlight>
                          <a:latin typeface="Noto Sans KR"/>
                          <a:ea typeface="Noto Sans KR"/>
                          <a:cs typeface="Noto Sans KR"/>
                          <a:sym typeface="Noto Sans KR"/>
                        </a:rPr>
                        <a:t>안전조치，개인정보 처리방침，CPO/국내대리인</a:t>
                      </a:r>
                      <a:r>
                        <a:rPr b="1" lang="ko-KR" sz="1100" u="none" cap="none" strike="noStrike">
                          <a:latin typeface="Noto Sans KR"/>
                          <a:ea typeface="Noto Sans KR"/>
                          <a:cs typeface="Noto Sans KR"/>
                          <a:sym typeface="Noto Sans KR"/>
                        </a:rPr>
                        <a:t>, ISMS-P, </a:t>
                      </a:r>
                      <a:r>
                        <a:rPr b="1" lang="ko-KR" sz="1100" u="none" cap="none" strike="noStrike">
                          <a:highlight>
                            <a:srgbClr val="FFFF00"/>
                          </a:highlight>
                          <a:latin typeface="Noto Sans KR"/>
                          <a:ea typeface="Noto Sans KR"/>
                          <a:cs typeface="Noto Sans KR"/>
                          <a:sym typeface="Noto Sans KR"/>
                        </a:rPr>
                        <a:t>영향평가, 유출통지·신고</a:t>
                      </a:r>
                      <a:r>
                        <a:rPr b="1" lang="ko-KR" sz="1100" u="none" cap="none" strike="noStrike">
                          <a:latin typeface="Noto Sans KR"/>
                          <a:ea typeface="Noto Sans KR"/>
                          <a:cs typeface="Noto Sans KR"/>
                          <a:sym typeface="Noto Sans KR"/>
                        </a:rPr>
                        <a:t>, 노출 삭제</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제5장 정보주체의 권리 보장</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열람권，정정·삭제권, </a:t>
                      </a:r>
                      <a:r>
                        <a:rPr b="1" lang="ko-KR" sz="1100" u="none" cap="none" strike="noStrike">
                          <a:highlight>
                            <a:srgbClr val="FFFF00"/>
                          </a:highlight>
                          <a:latin typeface="Noto Sans KR"/>
                          <a:ea typeface="Noto Sans KR"/>
                          <a:cs typeface="Noto Sans KR"/>
                          <a:sym typeface="Noto Sans KR"/>
                        </a:rPr>
                        <a:t>처리정지권, 동의철회권, 전송요구권, AI결정 대응권, 손해배상</a:t>
                      </a:r>
                      <a:endParaRPr b="1" sz="1100" u="none" cap="none" strike="noStrike">
                        <a:highlight>
                          <a:srgbClr val="FFFF00"/>
                        </a:highlight>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제7장 개인정보 분쟁조정위원회</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개인정보 분쟁조정위원회 구성, 업무, </a:t>
                      </a:r>
                      <a:r>
                        <a:rPr b="1" lang="ko-KR" sz="1100" u="none" cap="none" strike="noStrike">
                          <a:highlight>
                            <a:srgbClr val="FFFF00"/>
                          </a:highlight>
                          <a:latin typeface="Noto Sans KR"/>
                          <a:ea typeface="Noto Sans KR"/>
                          <a:cs typeface="Noto Sans KR"/>
                          <a:sym typeface="Noto Sans KR"/>
                        </a:rPr>
                        <a:t>조정 신청, 사실 조사, 분쟁 조정</a:t>
                      </a:r>
                      <a:endParaRPr b="1" sz="1100" u="none" cap="none" strike="noStrike">
                        <a:highlight>
                          <a:srgbClr val="FFFF00"/>
                        </a:highlight>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제8장 개인정보 단체소송</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단체소송의 대상, 요건, 진행</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제9장 보칙</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적용 제외, </a:t>
                      </a:r>
                      <a:r>
                        <a:rPr b="1" lang="ko-KR" sz="1100" u="none" cap="none" strike="noStrike">
                          <a:highlight>
                            <a:srgbClr val="FFFF00"/>
                          </a:highlight>
                          <a:latin typeface="Noto Sans KR"/>
                          <a:ea typeface="Noto Sans KR"/>
                          <a:cs typeface="Noto Sans KR"/>
                          <a:sym typeface="Noto Sans KR"/>
                        </a:rPr>
                        <a:t>금지행위, 사전 실태점검, 과징금</a:t>
                      </a:r>
                      <a:r>
                        <a:rPr b="1" lang="ko-KR" sz="1100" u="none" cap="none" strike="noStrike">
                          <a:latin typeface="Noto Sans KR"/>
                          <a:ea typeface="Noto Sans KR"/>
                          <a:cs typeface="Noto Sans KR"/>
                          <a:sym typeface="Noto Sans KR"/>
                        </a:rPr>
                        <a:t>, 고발 및 징계권고，개선권고</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232650">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latin typeface="Noto Sans KR"/>
                          <a:ea typeface="Noto Sans KR"/>
                          <a:cs typeface="Noto Sans KR"/>
                          <a:sym typeface="Noto Sans KR"/>
                        </a:rPr>
                        <a:t>제10장 벌칙</a:t>
                      </a:r>
                      <a:endParaRPr b="1" sz="1100" u="none" cap="none" strike="noStrike">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ko-KR" sz="1100" u="none" cap="none" strike="noStrike">
                          <a:highlight>
                            <a:srgbClr val="FFFF00"/>
                          </a:highlight>
                          <a:latin typeface="Noto Sans KR"/>
                          <a:ea typeface="Noto Sans KR"/>
                          <a:cs typeface="Noto Sans KR"/>
                          <a:sym typeface="Noto Sans KR"/>
                        </a:rPr>
                        <a:t>형사처벌, 과태료</a:t>
                      </a:r>
                      <a:endParaRPr b="1" sz="1100" u="none" cap="none" strike="noStrike">
                        <a:highlight>
                          <a:srgbClr val="FFFF00"/>
                        </a:highlight>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220" name="Google Shape;220;g26193ac6ed3_3_17"/>
          <p:cNvSpPr txBox="1"/>
          <p:nvPr/>
        </p:nvSpPr>
        <p:spPr>
          <a:xfrm>
            <a:off x="1217050" y="0"/>
            <a:ext cx="10047300" cy="10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개정된 개인정보보호법 한눈에 보기</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Arial"/>
              <a:ea typeface="Arial"/>
              <a:cs typeface="Arial"/>
              <a:sym typeface="Arial"/>
            </a:endParaRPr>
          </a:p>
        </p:txBody>
      </p:sp>
      <p:sp>
        <p:nvSpPr>
          <p:cNvPr id="221" name="Google Shape;221;g26193ac6ed3_3_17"/>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r>
              <a:rPr lang="ko-KR"/>
              <a:t>- 1 -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9b694ac2af_1_251"/>
          <p:cNvSpPr/>
          <p:nvPr/>
        </p:nvSpPr>
        <p:spPr>
          <a:xfrm>
            <a:off x="1073025" y="14145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27" name="Google Shape;227;g29b694ac2af_1_251"/>
          <p:cNvSpPr txBox="1"/>
          <p:nvPr/>
        </p:nvSpPr>
        <p:spPr>
          <a:xfrm>
            <a:off x="901200" y="0"/>
            <a:ext cx="10047300" cy="53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 개인정보 수집 이용 제공 처리 규제 완화 </a:t>
            </a:r>
            <a:endParaRPr b="0" i="0" sz="2700" u="none" cap="none" strike="noStrike">
              <a:solidFill>
                <a:schemeClr val="lt1"/>
              </a:solidFill>
              <a:latin typeface="Noto Sans KR"/>
              <a:ea typeface="Noto Sans KR"/>
              <a:cs typeface="Noto Sans KR"/>
              <a:sym typeface="Noto Sans KR"/>
            </a:endParaRPr>
          </a:p>
        </p:txBody>
      </p:sp>
      <p:sp>
        <p:nvSpPr>
          <p:cNvPr id="228" name="Google Shape;228;g29b694ac2af_1_251"/>
          <p:cNvSpPr/>
          <p:nvPr/>
        </p:nvSpPr>
        <p:spPr>
          <a:xfrm>
            <a:off x="1786150" y="2095275"/>
            <a:ext cx="9636000" cy="1198200"/>
          </a:xfrm>
          <a:prstGeom prst="rect">
            <a:avLst/>
          </a:prstGeom>
          <a:noFill/>
          <a:ln>
            <a:noFill/>
          </a:ln>
        </p:spPr>
        <p:txBody>
          <a:bodyPr anchorCtr="0" anchor="ctr" bIns="45700" lIns="91425" spcFirstLastPara="1" rIns="91425" wrap="square" tIns="45700">
            <a:noAutofit/>
          </a:bodyPr>
          <a:lstStyle/>
          <a:p>
            <a:pPr indent="-330200" lvl="0" marL="457200" marR="0" rtl="0" algn="l">
              <a:lnSpc>
                <a:spcPct val="100000"/>
              </a:lnSpc>
              <a:spcBef>
                <a:spcPts val="0"/>
              </a:spcBef>
              <a:spcAft>
                <a:spcPts val="0"/>
              </a:spcAft>
              <a:buClr>
                <a:schemeClr val="dk1"/>
              </a:buClr>
              <a:buSzPts val="1600"/>
              <a:buFont typeface="Noto Sans KR"/>
              <a:buChar char="●"/>
            </a:pPr>
            <a:r>
              <a:rPr b="0" i="0" lang="ko-KR" sz="1600" u="none" cap="none" strike="noStrike">
                <a:solidFill>
                  <a:schemeClr val="dk1"/>
                </a:solidFill>
                <a:latin typeface="Noto Sans KR"/>
                <a:ea typeface="Noto Sans KR"/>
                <a:cs typeface="Noto Sans KR"/>
                <a:sym typeface="Noto Sans KR"/>
              </a:rPr>
              <a:t>복잡하고 경직적인 동의제도 운용으로 기업‧기관 등 개인정보처리자는 합리적인 개인정보 처리 및 활용에 제약</a:t>
            </a:r>
            <a:endParaRPr b="0" i="0" sz="2000" u="none" cap="none" strike="noStrike">
              <a:solidFill>
                <a:schemeClr val="dk1"/>
              </a:solidFill>
              <a:latin typeface="Noto Sans KR"/>
              <a:ea typeface="Noto Sans KR"/>
              <a:cs typeface="Noto Sans KR"/>
              <a:sym typeface="Noto Sans KR"/>
            </a:endParaRPr>
          </a:p>
          <a:p>
            <a:pPr indent="-330200" lvl="0" marL="457200" marR="0" rtl="0" algn="l">
              <a:lnSpc>
                <a:spcPct val="100000"/>
              </a:lnSpc>
              <a:spcBef>
                <a:spcPts val="0"/>
              </a:spcBef>
              <a:spcAft>
                <a:spcPts val="0"/>
              </a:spcAft>
              <a:buClr>
                <a:schemeClr val="dk1"/>
              </a:buClr>
              <a:buSzPts val="1600"/>
              <a:buFont typeface="Noto Sans KR"/>
              <a:buChar char="●"/>
            </a:pPr>
            <a:r>
              <a:rPr b="0" i="0" lang="ko-KR" sz="1600" u="none" cap="none" strike="noStrike">
                <a:solidFill>
                  <a:schemeClr val="dk1"/>
                </a:solidFill>
                <a:latin typeface="Noto Sans KR"/>
                <a:ea typeface="Noto Sans KR"/>
                <a:cs typeface="Noto Sans KR"/>
                <a:sym typeface="Noto Sans KR"/>
              </a:rPr>
              <a:t>정보주체 또한 복잡한 고지사항과 절차 등으로 ‘동의의 형식화’ 및 동의 만능주의‘’ 해소</a:t>
            </a:r>
            <a:endParaRPr b="0" i="0" sz="1600" u="none" cap="none" strike="noStrike">
              <a:solidFill>
                <a:schemeClr val="dk1"/>
              </a:solidFill>
              <a:latin typeface="Noto Sans KR"/>
              <a:ea typeface="Noto Sans KR"/>
              <a:cs typeface="Noto Sans KR"/>
              <a:sym typeface="Noto Sans KR"/>
            </a:endParaRPr>
          </a:p>
          <a:p>
            <a:pPr indent="-330200" lvl="0" marL="457200" marR="0" rtl="0" algn="l">
              <a:lnSpc>
                <a:spcPct val="100000"/>
              </a:lnSpc>
              <a:spcBef>
                <a:spcPts val="0"/>
              </a:spcBef>
              <a:spcAft>
                <a:spcPts val="0"/>
              </a:spcAft>
              <a:buClr>
                <a:schemeClr val="dk1"/>
              </a:buClr>
              <a:buSzPts val="1600"/>
              <a:buFont typeface="Noto Sans KR"/>
              <a:buChar char="●"/>
            </a:pPr>
            <a:r>
              <a:rPr b="0" i="0" lang="ko-KR" sz="1600" u="none" cap="none" strike="noStrike">
                <a:solidFill>
                  <a:schemeClr val="dk1"/>
                </a:solidFill>
                <a:latin typeface="Noto Sans KR"/>
                <a:ea typeface="Noto Sans KR"/>
                <a:cs typeface="Noto Sans KR"/>
                <a:sym typeface="Noto Sans KR"/>
              </a:rPr>
              <a:t>시행령을 통해 동의받는 방법에 대한 글로벌 기준 반영</a:t>
            </a:r>
            <a:endParaRPr b="0" i="0" sz="1800" u="none" cap="none" strike="noStrike">
              <a:solidFill>
                <a:schemeClr val="dk1"/>
              </a:solidFill>
              <a:latin typeface="Noto Sans KR"/>
              <a:ea typeface="Noto Sans KR"/>
              <a:cs typeface="Noto Sans KR"/>
              <a:sym typeface="Noto Sans KR"/>
            </a:endParaRPr>
          </a:p>
        </p:txBody>
      </p:sp>
      <p:sp>
        <p:nvSpPr>
          <p:cNvPr id="229" name="Google Shape;229;g29b694ac2af_1_251"/>
          <p:cNvSpPr/>
          <p:nvPr/>
        </p:nvSpPr>
        <p:spPr>
          <a:xfrm>
            <a:off x="396100" y="14087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30" name="Google Shape;230;g29b694ac2af_1_251"/>
          <p:cNvSpPr/>
          <p:nvPr/>
        </p:nvSpPr>
        <p:spPr>
          <a:xfrm>
            <a:off x="495274" y="15150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31" name="Google Shape;231;g29b694ac2af_1_251"/>
          <p:cNvSpPr/>
          <p:nvPr/>
        </p:nvSpPr>
        <p:spPr>
          <a:xfrm>
            <a:off x="548500" y="15611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32" name="Google Shape;232;g29b694ac2af_1_251"/>
          <p:cNvSpPr/>
          <p:nvPr/>
        </p:nvSpPr>
        <p:spPr>
          <a:xfrm>
            <a:off x="468993" y="15311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Noto Sans KR"/>
                <a:ea typeface="Noto Sans KR"/>
                <a:cs typeface="Noto Sans KR"/>
                <a:sym typeface="Noto Sans KR"/>
              </a:rPr>
              <a:t>WHY</a:t>
            </a:r>
            <a:endParaRPr b="1" i="0" sz="2500" u="none" cap="none" strike="noStrike">
              <a:solidFill>
                <a:schemeClr val="lt1"/>
              </a:solidFill>
              <a:latin typeface="Noto Sans KR"/>
              <a:ea typeface="Noto Sans KR"/>
              <a:cs typeface="Noto Sans KR"/>
              <a:sym typeface="Noto Sans KR"/>
            </a:endParaRPr>
          </a:p>
        </p:txBody>
      </p:sp>
      <p:sp>
        <p:nvSpPr>
          <p:cNvPr id="233" name="Google Shape;233;g29b694ac2af_1_251"/>
          <p:cNvSpPr/>
          <p:nvPr/>
        </p:nvSpPr>
        <p:spPr>
          <a:xfrm>
            <a:off x="1682730" y="138098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개정 취지 및 필요성</a:t>
            </a:r>
            <a:endParaRPr b="1" i="0" sz="2000" u="none" cap="none" strike="noStrike">
              <a:solidFill>
                <a:schemeClr val="lt1"/>
              </a:solidFill>
              <a:latin typeface="Noto Sans KR"/>
              <a:ea typeface="Noto Sans KR"/>
              <a:cs typeface="Noto Sans KR"/>
              <a:sym typeface="Noto Sans KR"/>
            </a:endParaRPr>
          </a:p>
        </p:txBody>
      </p:sp>
      <p:sp>
        <p:nvSpPr>
          <p:cNvPr id="234" name="Google Shape;234;g29b694ac2af_1_251"/>
          <p:cNvSpPr/>
          <p:nvPr/>
        </p:nvSpPr>
        <p:spPr>
          <a:xfrm>
            <a:off x="1073025" y="36001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35" name="Google Shape;235;g29b694ac2af_1_251"/>
          <p:cNvSpPr/>
          <p:nvPr/>
        </p:nvSpPr>
        <p:spPr>
          <a:xfrm>
            <a:off x="1786150" y="4405096"/>
            <a:ext cx="9636000" cy="16008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chemeClr val="dk1"/>
              </a:buClr>
              <a:buSzPts val="1600"/>
              <a:buFont typeface="Noto Sans KR"/>
              <a:buChar char="●"/>
            </a:pPr>
            <a:r>
              <a:rPr b="0" i="0" lang="ko-KR" sz="1600" u="none" cap="none" strike="noStrike">
                <a:solidFill>
                  <a:schemeClr val="dk1"/>
                </a:solidFill>
                <a:latin typeface="Noto Sans KR"/>
                <a:ea typeface="Noto Sans KR"/>
                <a:cs typeface="Noto Sans KR"/>
                <a:sym typeface="Noto Sans KR"/>
              </a:rPr>
              <a:t>기업의 합리적이고 책임 있는 개인정보 수집· 이용을 활성화(단, 개인정보처리자의 입증책임의 강화)하고, 정보주체의 실질적 동의권을 보장하기 위한 동의제도 개선</a:t>
            </a:r>
            <a:endParaRPr b="0" i="0" sz="1600" u="none" cap="none" strike="noStrike">
              <a:solidFill>
                <a:schemeClr val="dk1"/>
              </a:solidFill>
              <a:latin typeface="Noto Sans KR"/>
              <a:ea typeface="Noto Sans KR"/>
              <a:cs typeface="Noto Sans KR"/>
              <a:sym typeface="Noto Sans KR"/>
            </a:endParaRPr>
          </a:p>
          <a:p>
            <a:pPr indent="457200" lvl="0" marL="0" marR="0" rtl="0" algn="l">
              <a:lnSpc>
                <a:spcPct val="100000"/>
              </a:lnSpc>
              <a:spcBef>
                <a:spcPts val="0"/>
              </a:spcBef>
              <a:spcAft>
                <a:spcPts val="0"/>
              </a:spcAft>
              <a:buClr>
                <a:schemeClr val="dk1"/>
              </a:buClr>
              <a:buSzPts val="1100"/>
              <a:buFont typeface="Arial"/>
              <a:buNone/>
            </a:pPr>
            <a:r>
              <a:rPr b="0" i="0" lang="ko-KR" sz="1500" u="none" cap="none" strike="noStrike">
                <a:solidFill>
                  <a:schemeClr val="dk1"/>
                </a:solidFill>
                <a:latin typeface="Noto Sans KR"/>
                <a:ea typeface="Noto Sans KR"/>
                <a:cs typeface="Noto Sans KR"/>
                <a:sym typeface="Noto Sans KR"/>
              </a:rPr>
              <a:t>① 필수 동의 강제 관행 개선</a:t>
            </a:r>
            <a:endParaRPr b="0" i="0" sz="1500" u="none" cap="none" strike="noStrike">
              <a:solidFill>
                <a:schemeClr val="dk1"/>
              </a:solidFill>
              <a:latin typeface="Noto Sans KR"/>
              <a:ea typeface="Noto Sans KR"/>
              <a:cs typeface="Noto Sans KR"/>
              <a:sym typeface="Noto Sans KR"/>
            </a:endParaRPr>
          </a:p>
          <a:p>
            <a:pPr indent="457200" lvl="0" marL="0" marR="0" rtl="0" algn="l">
              <a:lnSpc>
                <a:spcPct val="100000"/>
              </a:lnSpc>
              <a:spcBef>
                <a:spcPts val="0"/>
              </a:spcBef>
              <a:spcAft>
                <a:spcPts val="0"/>
              </a:spcAft>
              <a:buClr>
                <a:schemeClr val="dk1"/>
              </a:buClr>
              <a:buSzPts val="1100"/>
              <a:buFont typeface="Arial"/>
              <a:buNone/>
            </a:pPr>
            <a:r>
              <a:rPr b="0" i="0" lang="ko-KR" sz="1500" u="none" cap="none" strike="noStrike">
                <a:solidFill>
                  <a:schemeClr val="dk1"/>
                </a:solidFill>
                <a:latin typeface="Noto Sans KR"/>
                <a:ea typeface="Noto Sans KR"/>
                <a:cs typeface="Noto Sans KR"/>
                <a:sym typeface="Noto Sans KR"/>
              </a:rPr>
              <a:t>② 코로나 19 상황 안전조치 강화</a:t>
            </a:r>
            <a:endParaRPr b="0" i="0" sz="1500" u="none" cap="none" strike="noStrike">
              <a:solidFill>
                <a:schemeClr val="dk1"/>
              </a:solidFill>
              <a:latin typeface="Noto Sans KR"/>
              <a:ea typeface="Noto Sans KR"/>
              <a:cs typeface="Noto Sans KR"/>
              <a:sym typeface="Noto Sans KR"/>
            </a:endParaRPr>
          </a:p>
          <a:p>
            <a:pPr indent="457200" lvl="0" marL="0" marR="0" rtl="0" algn="l">
              <a:lnSpc>
                <a:spcPct val="100000"/>
              </a:lnSpc>
              <a:spcBef>
                <a:spcPts val="0"/>
              </a:spcBef>
              <a:spcAft>
                <a:spcPts val="0"/>
              </a:spcAft>
              <a:buClr>
                <a:schemeClr val="dk1"/>
              </a:buClr>
              <a:buSzPts val="1100"/>
              <a:buFont typeface="Arial"/>
              <a:buNone/>
            </a:pPr>
            <a:r>
              <a:rPr b="0" i="0" lang="ko-KR" sz="1500" u="none" cap="none" strike="noStrike">
                <a:solidFill>
                  <a:schemeClr val="dk1"/>
                </a:solidFill>
                <a:latin typeface="Noto Sans KR"/>
                <a:ea typeface="Noto Sans KR"/>
                <a:cs typeface="Noto Sans KR"/>
                <a:sym typeface="Noto Sans KR"/>
              </a:rPr>
              <a:t>③ 국민 생명보호 관련 개선</a:t>
            </a:r>
            <a:endParaRPr b="0" i="0" sz="15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oto Sans KR"/>
              <a:ea typeface="Noto Sans KR"/>
              <a:cs typeface="Noto Sans KR"/>
              <a:sym typeface="Noto Sans KR"/>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oto Sans KR"/>
              <a:ea typeface="Noto Sans KR"/>
              <a:cs typeface="Noto Sans KR"/>
              <a:sym typeface="Noto Sans KR"/>
            </a:endParaRPr>
          </a:p>
        </p:txBody>
      </p:sp>
      <p:sp>
        <p:nvSpPr>
          <p:cNvPr id="236" name="Google Shape;236;g29b694ac2af_1_251"/>
          <p:cNvSpPr/>
          <p:nvPr/>
        </p:nvSpPr>
        <p:spPr>
          <a:xfrm>
            <a:off x="396100" y="35943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37" name="Google Shape;237;g29b694ac2af_1_251"/>
          <p:cNvSpPr/>
          <p:nvPr/>
        </p:nvSpPr>
        <p:spPr>
          <a:xfrm>
            <a:off x="495274" y="37006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38" name="Google Shape;238;g29b694ac2af_1_251"/>
          <p:cNvSpPr/>
          <p:nvPr/>
        </p:nvSpPr>
        <p:spPr>
          <a:xfrm>
            <a:off x="548500" y="37467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39" name="Google Shape;239;g29b694ac2af_1_251"/>
          <p:cNvSpPr/>
          <p:nvPr/>
        </p:nvSpPr>
        <p:spPr>
          <a:xfrm>
            <a:off x="468993" y="37167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Noto Sans KR"/>
                <a:ea typeface="Noto Sans KR"/>
                <a:cs typeface="Noto Sans KR"/>
                <a:sym typeface="Noto Sans KR"/>
              </a:rPr>
              <a:t>WHAT</a:t>
            </a:r>
            <a:endParaRPr b="1" i="0" sz="2500" u="none" cap="none" strike="noStrike">
              <a:solidFill>
                <a:schemeClr val="lt1"/>
              </a:solidFill>
              <a:latin typeface="Noto Sans KR"/>
              <a:ea typeface="Noto Sans KR"/>
              <a:cs typeface="Noto Sans KR"/>
              <a:sym typeface="Noto Sans KR"/>
            </a:endParaRPr>
          </a:p>
        </p:txBody>
      </p:sp>
      <p:sp>
        <p:nvSpPr>
          <p:cNvPr id="240" name="Google Shape;240;g29b694ac2af_1_251"/>
          <p:cNvSpPr/>
          <p:nvPr/>
        </p:nvSpPr>
        <p:spPr>
          <a:xfrm>
            <a:off x="1682730" y="3566585"/>
            <a:ext cx="8634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주요 개정 내용</a:t>
            </a:r>
            <a:endParaRPr b="1" i="0" sz="2000" u="none" cap="none" strike="noStrike">
              <a:solidFill>
                <a:schemeClr val="lt1"/>
              </a:solidFill>
              <a:latin typeface="Noto Sans KR"/>
              <a:ea typeface="Noto Sans KR"/>
              <a:cs typeface="Noto Sans KR"/>
              <a:sym typeface="Noto Sans KR"/>
            </a:endParaRPr>
          </a:p>
        </p:txBody>
      </p:sp>
      <p:sp>
        <p:nvSpPr>
          <p:cNvPr id="241" name="Google Shape;241;g29b694ac2af_1_251"/>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개 정</a:t>
            </a:r>
            <a:endParaRPr b="1" i="0" sz="1800" u="none" cap="none" strike="noStrike">
              <a:solidFill>
                <a:schemeClr val="dk1"/>
              </a:solidFill>
              <a:latin typeface="Noto Sans KR"/>
              <a:ea typeface="Noto Sans KR"/>
              <a:cs typeface="Noto Sans KR"/>
              <a:sym typeface="Noto Sans KR"/>
            </a:endParaRPr>
          </a:p>
        </p:txBody>
      </p:sp>
      <p:sp>
        <p:nvSpPr>
          <p:cNvPr id="242" name="Google Shape;242;g29b694ac2af_1_251"/>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r>
              <a:rPr lang="ko-KR"/>
              <a:t>- 1 -</a:t>
            </a:r>
            <a:endParaRPr/>
          </a:p>
        </p:txBody>
      </p:sp>
      <p:sp>
        <p:nvSpPr>
          <p:cNvPr id="243" name="Google Shape;243;g29b694ac2af_1_251"/>
          <p:cNvSpPr txBox="1"/>
          <p:nvPr/>
        </p:nvSpPr>
        <p:spPr>
          <a:xfrm>
            <a:off x="3737525" y="3677075"/>
            <a:ext cx="6170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FFFFFF"/>
                </a:solidFill>
                <a:latin typeface="Noto Sans KR"/>
                <a:ea typeface="Noto Sans KR"/>
                <a:cs typeface="Noto Sans KR"/>
                <a:sym typeface="Noto Sans KR"/>
              </a:rPr>
              <a:t>제15조(개인정보의 수집ㆍ이용), 제17조(개인정보의 제공), 제18조(개인정보의 목적 외 이용ㆍ제공 제한), 제22조(동의를 받는 방법) </a:t>
            </a:r>
            <a:endParaRPr b="0" i="0" sz="1000" u="none" cap="none" strike="noStrike">
              <a:solidFill>
                <a:srgbClr val="FFFFFF"/>
              </a:solidFill>
              <a:latin typeface="Noto Sans KR"/>
              <a:ea typeface="Noto Sans KR"/>
              <a:cs typeface="Noto Sans KR"/>
              <a:sym typeface="Noto Sans K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9b694ac2af_6_255"/>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 개인정보 수집 이용 제공 처리 규제 완화</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249" name="Google Shape;249;g29b694ac2af_6_255"/>
          <p:cNvSpPr/>
          <p:nvPr/>
        </p:nvSpPr>
        <p:spPr>
          <a:xfrm>
            <a:off x="1098925" y="1491250"/>
            <a:ext cx="10414500" cy="15273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50" name="Google Shape;250;g29b694ac2af_6_255"/>
          <p:cNvSpPr txBox="1"/>
          <p:nvPr/>
        </p:nvSpPr>
        <p:spPr>
          <a:xfrm>
            <a:off x="1919403" y="1503350"/>
            <a:ext cx="8891100" cy="148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개인정보 수집이 가능한경우 :  </a:t>
            </a:r>
            <a:r>
              <a:rPr b="1" i="0" lang="ko-KR" sz="1800" u="none" cap="none" strike="noStrike">
                <a:solidFill>
                  <a:srgbClr val="FF0000"/>
                </a:solidFill>
                <a:latin typeface="Noto Sans KR"/>
                <a:ea typeface="Noto Sans KR"/>
                <a:cs typeface="Noto Sans KR"/>
                <a:sym typeface="Noto Sans KR"/>
              </a:rPr>
              <a:t>개정</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기존안 - 계약의 체결 및 이행을 위한 </a:t>
            </a:r>
            <a:r>
              <a:rPr b="1" i="0" lang="ko-KR" sz="1800" u="none" cap="none" strike="noStrike">
                <a:solidFill>
                  <a:srgbClr val="FF0000"/>
                </a:solidFill>
                <a:latin typeface="Noto Sans KR"/>
                <a:ea typeface="Noto Sans KR"/>
                <a:cs typeface="Noto Sans KR"/>
                <a:sym typeface="Noto Sans KR"/>
              </a:rPr>
              <a:t>불가피한 경우</a:t>
            </a:r>
            <a:r>
              <a:rPr b="1" i="0" lang="ko-KR" sz="1800" u="none" cap="none" strike="noStrike">
                <a:solidFill>
                  <a:schemeClr val="dk1"/>
                </a:solidFill>
                <a:latin typeface="Noto Sans KR"/>
                <a:ea typeface="Noto Sans KR"/>
                <a:cs typeface="Noto Sans KR"/>
                <a:sym typeface="Noto Sans KR"/>
              </a:rPr>
              <a:t>  </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개정안- 정보주체와의 계약을 이행하거나 체결하는과정에서 </a:t>
            </a:r>
            <a:r>
              <a:rPr b="1" i="0" lang="ko-KR" sz="1800" u="none" cap="none" strike="noStrike">
                <a:solidFill>
                  <a:srgbClr val="FF0000"/>
                </a:solidFill>
                <a:latin typeface="Noto Sans KR"/>
                <a:ea typeface="Noto Sans KR"/>
                <a:cs typeface="Noto Sans KR"/>
                <a:sym typeface="Noto Sans KR"/>
              </a:rPr>
              <a:t>정보주체의 요청을 이행하기위함</a:t>
            </a:r>
            <a:endParaRPr b="1" i="0" sz="1800" u="none" cap="none" strike="noStrike">
              <a:solidFill>
                <a:srgbClr val="FF0000"/>
              </a:solidFill>
              <a:latin typeface="Noto Sans KR"/>
              <a:ea typeface="Noto Sans KR"/>
              <a:cs typeface="Noto Sans KR"/>
              <a:sym typeface="Noto Sans KR"/>
            </a:endParaRPr>
          </a:p>
        </p:txBody>
      </p:sp>
      <p:sp>
        <p:nvSpPr>
          <p:cNvPr id="251" name="Google Shape;251;g29b694ac2af_6_255"/>
          <p:cNvSpPr/>
          <p:nvPr/>
        </p:nvSpPr>
        <p:spPr>
          <a:xfrm rot="5400000">
            <a:off x="335800" y="1526680"/>
            <a:ext cx="1527300" cy="14430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a:t>
            </a:r>
            <a:endParaRPr b="0" i="0" sz="1400" u="none" cap="none" strike="noStrike">
              <a:solidFill>
                <a:srgbClr val="000000"/>
              </a:solidFill>
              <a:latin typeface="Noto Sans KR"/>
              <a:ea typeface="Noto Sans KR"/>
              <a:cs typeface="Noto Sans KR"/>
              <a:sym typeface="Noto Sans KR"/>
            </a:endParaRPr>
          </a:p>
        </p:txBody>
      </p:sp>
      <p:sp>
        <p:nvSpPr>
          <p:cNvPr id="252" name="Google Shape;252;g29b694ac2af_6_255"/>
          <p:cNvSpPr txBox="1"/>
          <p:nvPr/>
        </p:nvSpPr>
        <p:spPr>
          <a:xfrm>
            <a:off x="377975" y="2091800"/>
            <a:ext cx="1443000" cy="79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개인정보의 </a:t>
            </a:r>
            <a:endParaRPr b="1" i="0" sz="1500" u="none" cap="none" strike="noStrike">
              <a:solidFill>
                <a:schemeClr val="lt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수집∙이용</a:t>
            </a:r>
            <a:endParaRPr b="1" i="0" sz="1500" u="none" cap="none" strike="noStrike">
              <a:solidFill>
                <a:schemeClr val="lt1"/>
              </a:solidFill>
              <a:latin typeface="Noto Sans KR"/>
              <a:ea typeface="Noto Sans KR"/>
              <a:cs typeface="Noto Sans KR"/>
              <a:sym typeface="Noto Sans KR"/>
            </a:endParaRPr>
          </a:p>
        </p:txBody>
      </p:sp>
      <p:sp>
        <p:nvSpPr>
          <p:cNvPr id="253" name="Google Shape;253;g29b694ac2af_6_255"/>
          <p:cNvSpPr/>
          <p:nvPr/>
        </p:nvSpPr>
        <p:spPr>
          <a:xfrm>
            <a:off x="716575" y="1669650"/>
            <a:ext cx="749400" cy="426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54" name="Google Shape;254;g29b694ac2af_6_255"/>
          <p:cNvSpPr txBox="1"/>
          <p:nvPr/>
        </p:nvSpPr>
        <p:spPr>
          <a:xfrm>
            <a:off x="700953" y="1676043"/>
            <a:ext cx="819000" cy="50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chemeClr val="lt1"/>
                </a:solidFill>
                <a:latin typeface="Noto Sans KR"/>
                <a:ea typeface="Noto Sans KR"/>
                <a:cs typeface="Noto Sans KR"/>
                <a:sym typeface="Noto Sans KR"/>
              </a:rPr>
              <a:t>제15조</a:t>
            </a:r>
            <a:endParaRPr b="0" i="0" sz="1500" u="none" cap="none" strike="noStrike">
              <a:solidFill>
                <a:schemeClr val="lt1"/>
              </a:solidFill>
              <a:latin typeface="Noto Sans KR"/>
              <a:ea typeface="Noto Sans KR"/>
              <a:cs typeface="Noto Sans KR"/>
              <a:sym typeface="Noto Sans KR"/>
            </a:endParaRPr>
          </a:p>
        </p:txBody>
      </p:sp>
      <p:sp>
        <p:nvSpPr>
          <p:cNvPr id="255" name="Google Shape;255;g29b694ac2af_6_255"/>
          <p:cNvSpPr/>
          <p:nvPr/>
        </p:nvSpPr>
        <p:spPr>
          <a:xfrm>
            <a:off x="0" y="518975"/>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유 관 조 항</a:t>
            </a:r>
            <a:endParaRPr b="1" i="0" sz="2000" u="none" cap="none" strike="noStrike">
              <a:solidFill>
                <a:schemeClr val="lt1"/>
              </a:solidFill>
              <a:latin typeface="Noto Sans KR"/>
              <a:ea typeface="Noto Sans KR"/>
              <a:cs typeface="Noto Sans KR"/>
              <a:sym typeface="Noto Sans KR"/>
            </a:endParaRPr>
          </a:p>
        </p:txBody>
      </p:sp>
      <p:sp>
        <p:nvSpPr>
          <p:cNvPr id="256" name="Google Shape;256;g29b694ac2af_6_255"/>
          <p:cNvSpPr/>
          <p:nvPr/>
        </p:nvSpPr>
        <p:spPr>
          <a:xfrm>
            <a:off x="1096025" y="3383225"/>
            <a:ext cx="10414500" cy="2678700"/>
          </a:xfrm>
          <a:prstGeom prst="homePlate">
            <a:avLst>
              <a:gd fmla="val 28056"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57" name="Google Shape;257;g29b694ac2af_6_255"/>
          <p:cNvSpPr txBox="1"/>
          <p:nvPr/>
        </p:nvSpPr>
        <p:spPr>
          <a:xfrm>
            <a:off x="1919400" y="3524075"/>
            <a:ext cx="8687400" cy="232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개인정보처리자가 제3자에게 개인정보를 제공가능한경우 : </a:t>
            </a:r>
            <a:r>
              <a:rPr b="1" i="0" lang="ko-KR" sz="1800" u="none" cap="none" strike="noStrike">
                <a:solidFill>
                  <a:srgbClr val="FF0000"/>
                </a:solidFill>
                <a:latin typeface="Noto Sans KR"/>
                <a:ea typeface="Noto Sans KR"/>
                <a:cs typeface="Noto Sans KR"/>
                <a:sym typeface="Noto Sans KR"/>
              </a:rPr>
              <a:t>개정</a:t>
            </a:r>
            <a:endParaRPr b="1" i="0" sz="1800" u="none" cap="none" strike="noStrike">
              <a:solidFill>
                <a:srgbClr val="FF0000"/>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chemeClr val="dk1"/>
              </a:buClr>
              <a:buSzPts val="1800"/>
              <a:buFont typeface="Noto Sans KR"/>
              <a:buChar char="●"/>
            </a:pPr>
            <a:r>
              <a:rPr b="1" i="0" lang="ko-KR" sz="1800" u="none" cap="none" strike="noStrike">
                <a:solidFill>
                  <a:schemeClr val="dk1"/>
                </a:solidFill>
                <a:latin typeface="Noto Sans KR"/>
                <a:ea typeface="Noto Sans KR"/>
                <a:cs typeface="Noto Sans KR"/>
                <a:sym typeface="Noto Sans KR"/>
              </a:rPr>
              <a:t>정보주체의 동의를 받은 경우</a:t>
            </a:r>
            <a:endParaRPr b="1" i="0" sz="1800" u="none" cap="none" strike="noStrike">
              <a:solidFill>
                <a:schemeClr val="dk1"/>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chemeClr val="dk1"/>
              </a:buClr>
              <a:buSzPts val="1800"/>
              <a:buFont typeface="Noto Sans KR"/>
              <a:buChar char="●"/>
            </a:pPr>
            <a:r>
              <a:rPr b="1" i="0" lang="ko-KR" sz="1800" u="none" cap="none" strike="noStrike">
                <a:solidFill>
                  <a:schemeClr val="dk1"/>
                </a:solidFill>
                <a:latin typeface="Noto Sans KR"/>
                <a:ea typeface="Noto Sans KR"/>
                <a:cs typeface="Noto Sans KR"/>
                <a:sym typeface="Noto Sans KR"/>
              </a:rPr>
              <a:t>법률에 특별한 규정이 있거나 법령상 의무를 준수하기위함</a:t>
            </a:r>
            <a:endParaRPr b="1" i="0" sz="1800" u="none" cap="none" strike="noStrike">
              <a:solidFill>
                <a:schemeClr val="dk1"/>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chemeClr val="dk1"/>
              </a:buClr>
              <a:buSzPts val="1800"/>
              <a:buFont typeface="Noto Sans KR"/>
              <a:buChar char="●"/>
            </a:pPr>
            <a:r>
              <a:rPr b="1" i="0" lang="ko-KR" sz="1800" u="none" cap="none" strike="noStrike">
                <a:solidFill>
                  <a:schemeClr val="dk1"/>
                </a:solidFill>
                <a:latin typeface="Noto Sans KR"/>
                <a:ea typeface="Noto Sans KR"/>
                <a:cs typeface="Noto Sans KR"/>
                <a:sym typeface="Noto Sans KR"/>
              </a:rPr>
              <a:t>공공기관이 소관업무</a:t>
            </a:r>
            <a:endParaRPr b="1" i="0" sz="1800" u="none" cap="none" strike="noStrike">
              <a:solidFill>
                <a:schemeClr val="dk1"/>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chemeClr val="dk1"/>
              </a:buClr>
              <a:buSzPts val="1800"/>
              <a:buFont typeface="Noto Sans KR"/>
              <a:buChar char="●"/>
            </a:pPr>
            <a:r>
              <a:rPr b="1" i="0" lang="ko-KR" sz="1800" u="none" cap="none" strike="noStrike">
                <a:solidFill>
                  <a:schemeClr val="dk1"/>
                </a:solidFill>
                <a:latin typeface="Noto Sans KR"/>
                <a:ea typeface="Noto Sans KR"/>
                <a:cs typeface="Noto Sans KR"/>
                <a:sym typeface="Noto Sans KR"/>
              </a:rPr>
              <a:t>제3자의 급박한 생명, 신체, 재산의 이익을 위해 필요하다고 인정되는 경우</a:t>
            </a:r>
            <a:endParaRPr b="1" i="0" sz="1800" u="none" cap="none" strike="noStrike">
              <a:solidFill>
                <a:schemeClr val="dk1"/>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chemeClr val="dk1"/>
              </a:buClr>
              <a:buSzPts val="1800"/>
              <a:buFont typeface="Noto Sans KR"/>
              <a:buChar char="●"/>
            </a:pPr>
            <a:r>
              <a:rPr b="1" i="0" lang="ko-KR" sz="1800" u="none" cap="none" strike="noStrike">
                <a:solidFill>
                  <a:schemeClr val="dk1"/>
                </a:solidFill>
                <a:latin typeface="Noto Sans KR"/>
                <a:ea typeface="Noto Sans KR"/>
                <a:cs typeface="Noto Sans KR"/>
                <a:sym typeface="Noto Sans KR"/>
              </a:rPr>
              <a:t>개인정보 처리자의 정당한 이익을 달성하기위한 합리적인 범위</a:t>
            </a:r>
            <a:endParaRPr b="1" i="0" sz="1800" u="none" cap="none" strike="noStrike">
              <a:solidFill>
                <a:schemeClr val="dk1"/>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chemeClr val="dk1"/>
              </a:buClr>
              <a:buSzPts val="1800"/>
              <a:buFont typeface="Noto Sans KR"/>
              <a:buChar char="●"/>
            </a:pPr>
            <a:r>
              <a:rPr b="1" i="0" lang="ko-KR" sz="1800" u="none" cap="none" strike="noStrike">
                <a:solidFill>
                  <a:schemeClr val="dk1"/>
                </a:solidFill>
                <a:latin typeface="Noto Sans KR"/>
                <a:ea typeface="Noto Sans KR"/>
                <a:cs typeface="Noto Sans KR"/>
                <a:sym typeface="Noto Sans KR"/>
              </a:rPr>
              <a:t>공중위생등 공공의 안정</a:t>
            </a:r>
            <a:endParaRPr b="1" i="0" sz="1800" u="none" cap="none" strike="noStrike">
              <a:solidFill>
                <a:schemeClr val="dk1"/>
              </a:solidFill>
              <a:latin typeface="Noto Sans KR"/>
              <a:ea typeface="Noto Sans KR"/>
              <a:cs typeface="Noto Sans KR"/>
              <a:sym typeface="Noto Sans KR"/>
            </a:endParaRPr>
          </a:p>
        </p:txBody>
      </p:sp>
      <p:sp>
        <p:nvSpPr>
          <p:cNvPr id="258" name="Google Shape;258;g29b694ac2af_6_255"/>
          <p:cNvSpPr/>
          <p:nvPr/>
        </p:nvSpPr>
        <p:spPr>
          <a:xfrm rot="5400000">
            <a:off x="-251049" y="3992700"/>
            <a:ext cx="2695200" cy="14430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a:t>
            </a:r>
            <a:endParaRPr b="0" i="0" sz="1400" u="none" cap="none" strike="noStrike">
              <a:solidFill>
                <a:srgbClr val="000000"/>
              </a:solidFill>
              <a:latin typeface="Noto Sans KR"/>
              <a:ea typeface="Noto Sans KR"/>
              <a:cs typeface="Noto Sans KR"/>
              <a:sym typeface="Noto Sans KR"/>
            </a:endParaRPr>
          </a:p>
        </p:txBody>
      </p:sp>
      <p:sp>
        <p:nvSpPr>
          <p:cNvPr id="259" name="Google Shape;259;g29b694ac2af_6_255"/>
          <p:cNvSpPr txBox="1"/>
          <p:nvPr/>
        </p:nvSpPr>
        <p:spPr>
          <a:xfrm>
            <a:off x="375050" y="4562748"/>
            <a:ext cx="1443000" cy="141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개인정보의 </a:t>
            </a:r>
            <a:endParaRPr b="1" i="0" sz="1500" u="none" cap="none" strike="noStrike">
              <a:solidFill>
                <a:schemeClr val="lt1"/>
              </a:solidFill>
              <a:latin typeface="Noto Sans KR"/>
              <a:ea typeface="Noto Sans KR"/>
              <a:cs typeface="Noto Sans KR"/>
              <a:sym typeface="Noto Sans KR"/>
            </a:endParaRPr>
          </a:p>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제공</a:t>
            </a:r>
            <a:endParaRPr b="1" i="0" sz="1500" u="none" cap="none" strike="noStrike">
              <a:solidFill>
                <a:schemeClr val="lt1"/>
              </a:solidFill>
              <a:latin typeface="Noto Sans KR"/>
              <a:ea typeface="Noto Sans KR"/>
              <a:cs typeface="Noto Sans KR"/>
              <a:sym typeface="Noto Sans KR"/>
            </a:endParaRPr>
          </a:p>
        </p:txBody>
      </p:sp>
      <p:sp>
        <p:nvSpPr>
          <p:cNvPr id="260" name="Google Shape;260;g29b694ac2af_6_255"/>
          <p:cNvSpPr/>
          <p:nvPr/>
        </p:nvSpPr>
        <p:spPr>
          <a:xfrm>
            <a:off x="724775" y="3746305"/>
            <a:ext cx="749400" cy="4308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61" name="Google Shape;261;g29b694ac2af_6_255"/>
          <p:cNvSpPr txBox="1"/>
          <p:nvPr/>
        </p:nvSpPr>
        <p:spPr>
          <a:xfrm>
            <a:off x="712625" y="3741004"/>
            <a:ext cx="819000" cy="50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chemeClr val="lt1"/>
                </a:solidFill>
                <a:latin typeface="Noto Sans KR"/>
                <a:ea typeface="Noto Sans KR"/>
                <a:cs typeface="Noto Sans KR"/>
                <a:sym typeface="Noto Sans KR"/>
              </a:rPr>
              <a:t>제17조</a:t>
            </a:r>
            <a:endParaRPr b="0" i="0" sz="1500" u="none" cap="none" strike="noStrike">
              <a:solidFill>
                <a:schemeClr val="lt1"/>
              </a:solidFill>
              <a:latin typeface="Noto Sans KR"/>
              <a:ea typeface="Noto Sans KR"/>
              <a:cs typeface="Noto Sans KR"/>
              <a:sym typeface="Noto Sans KR"/>
            </a:endParaRPr>
          </a:p>
        </p:txBody>
      </p:sp>
      <p:sp>
        <p:nvSpPr>
          <p:cNvPr id="262" name="Google Shape;262;g29b694ac2af_6_255"/>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9b694ac2af_6_344"/>
          <p:cNvSpPr/>
          <p:nvPr/>
        </p:nvSpPr>
        <p:spPr>
          <a:xfrm>
            <a:off x="1249250" y="2182225"/>
            <a:ext cx="10414500" cy="2769000"/>
          </a:xfrm>
          <a:prstGeom prst="homePlate">
            <a:avLst>
              <a:gd fmla="val 38745"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68" name="Google Shape;268;g29b694ac2af_6_344"/>
          <p:cNvSpPr txBox="1"/>
          <p:nvPr/>
        </p:nvSpPr>
        <p:spPr>
          <a:xfrm>
            <a:off x="2069012" y="2272463"/>
            <a:ext cx="8775000" cy="279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개인정보처리자는 개인정보처리에 있어서 정보주체(법정대리인 포함)에게 동의를 받고, 동의를 받는경우 동의사항을 명확하게 인지시키고 동의를 받는다 : </a:t>
            </a:r>
            <a:r>
              <a:rPr b="1" i="0" lang="ko-KR" sz="1800" u="none" cap="none" strike="noStrike">
                <a:solidFill>
                  <a:srgbClr val="FF0000"/>
                </a:solidFill>
                <a:latin typeface="Noto Sans KR"/>
                <a:ea typeface="Noto Sans KR"/>
                <a:cs typeface="Noto Sans KR"/>
                <a:sym typeface="Noto Sans KR"/>
              </a:rPr>
              <a:t>신설 및 개정</a:t>
            </a:r>
            <a:endParaRPr b="1" i="0" sz="1800" u="none" cap="none" strike="noStrike">
              <a:solidFill>
                <a:srgbClr val="FF0000"/>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Noto Sans KR"/>
                <a:ea typeface="Noto Sans KR"/>
                <a:cs typeface="Noto Sans KR"/>
                <a:sym typeface="Noto Sans KR"/>
              </a:rPr>
              <a:t>개정안 - 정보주체의 동의사항 구분영역</a:t>
            </a:r>
            <a:endParaRPr b="1" i="0" sz="1800" u="none" cap="none" strike="noStrike">
              <a:solidFill>
                <a:schemeClr val="dk1"/>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chemeClr val="dk1"/>
              </a:buClr>
              <a:buSzPts val="1800"/>
              <a:buFont typeface="Noto Sans KR"/>
              <a:buChar char="●"/>
            </a:pPr>
            <a:r>
              <a:rPr b="1" i="0" lang="ko-KR" sz="1800" u="none" cap="none" strike="noStrike">
                <a:solidFill>
                  <a:schemeClr val="dk1"/>
                </a:solidFill>
                <a:latin typeface="Noto Sans KR"/>
                <a:ea typeface="Noto Sans KR"/>
                <a:cs typeface="Noto Sans KR"/>
                <a:sym typeface="Noto Sans KR"/>
              </a:rPr>
              <a:t>정보주체의동의</a:t>
            </a:r>
            <a:endParaRPr b="1" i="0" sz="1800" u="none" cap="none" strike="noStrike">
              <a:solidFill>
                <a:schemeClr val="dk1"/>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chemeClr val="dk1"/>
              </a:buClr>
              <a:buSzPts val="1800"/>
              <a:buFont typeface="Noto Sans KR"/>
              <a:buChar char="●"/>
            </a:pPr>
            <a:r>
              <a:rPr b="1" i="0" lang="ko-KR" sz="1800" u="none" cap="none" strike="noStrike">
                <a:solidFill>
                  <a:schemeClr val="dk1"/>
                </a:solidFill>
                <a:latin typeface="Noto Sans KR"/>
                <a:ea typeface="Noto Sans KR"/>
                <a:cs typeface="Noto Sans KR"/>
                <a:sym typeface="Noto Sans KR"/>
              </a:rPr>
              <a:t>재화나 서비스를 홍보, 판매하는경우</a:t>
            </a:r>
            <a:endParaRPr b="1" i="0" sz="1800" u="none" cap="none" strike="noStrike">
              <a:solidFill>
                <a:schemeClr val="dk1"/>
              </a:solidFill>
              <a:latin typeface="Noto Sans KR"/>
              <a:ea typeface="Noto Sans KR"/>
              <a:cs typeface="Noto Sans KR"/>
              <a:sym typeface="Noto Sans KR"/>
            </a:endParaRPr>
          </a:p>
          <a:p>
            <a:pPr indent="-342900" lvl="0" marL="457200" marR="0" rtl="0" algn="l">
              <a:lnSpc>
                <a:spcPct val="100000"/>
              </a:lnSpc>
              <a:spcBef>
                <a:spcPts val="0"/>
              </a:spcBef>
              <a:spcAft>
                <a:spcPts val="0"/>
              </a:spcAft>
              <a:buClr>
                <a:schemeClr val="dk1"/>
              </a:buClr>
              <a:buSzPts val="1800"/>
              <a:buFont typeface="Noto Sans KR"/>
              <a:buChar char="●"/>
            </a:pPr>
            <a:r>
              <a:rPr b="1" i="0" lang="ko-KR" sz="1800" u="none" cap="none" strike="noStrike">
                <a:solidFill>
                  <a:schemeClr val="dk1"/>
                </a:solidFill>
                <a:latin typeface="Noto Sans KR"/>
                <a:ea typeface="Noto Sans KR"/>
                <a:cs typeface="Noto Sans KR"/>
                <a:sym typeface="Noto Sans KR"/>
              </a:rPr>
              <a:t>기타 정보주체를 보호하기 위하여 구분하여 동의받는 대통령령으로 정하는 경우</a:t>
            </a:r>
            <a:endParaRPr b="1" i="0" sz="1800" u="none" cap="none" strike="noStrike">
              <a:solidFill>
                <a:schemeClr val="dk1"/>
              </a:solidFill>
              <a:latin typeface="Noto Sans KR"/>
              <a:ea typeface="Noto Sans KR"/>
              <a:cs typeface="Noto Sans KR"/>
              <a:sym typeface="Noto Sans KR"/>
            </a:endParaRPr>
          </a:p>
        </p:txBody>
      </p:sp>
      <p:sp>
        <p:nvSpPr>
          <p:cNvPr id="269" name="Google Shape;269;g29b694ac2af_6_344"/>
          <p:cNvSpPr/>
          <p:nvPr/>
        </p:nvSpPr>
        <p:spPr>
          <a:xfrm rot="5400000">
            <a:off x="-143288" y="2836587"/>
            <a:ext cx="2786100" cy="14430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Noto Sans KR"/>
                <a:ea typeface="Noto Sans KR"/>
                <a:cs typeface="Noto Sans KR"/>
                <a:sym typeface="Noto Sans KR"/>
              </a:rPr>
              <a:t>`</a:t>
            </a:r>
            <a:endParaRPr b="0" i="0" sz="1400" u="none" cap="none" strike="noStrike">
              <a:solidFill>
                <a:srgbClr val="000000"/>
              </a:solidFill>
              <a:latin typeface="Noto Sans KR"/>
              <a:ea typeface="Noto Sans KR"/>
              <a:cs typeface="Noto Sans KR"/>
              <a:sym typeface="Noto Sans KR"/>
            </a:endParaRPr>
          </a:p>
        </p:txBody>
      </p:sp>
      <p:sp>
        <p:nvSpPr>
          <p:cNvPr id="270" name="Google Shape;270;g29b694ac2af_6_344"/>
          <p:cNvSpPr txBox="1"/>
          <p:nvPr/>
        </p:nvSpPr>
        <p:spPr>
          <a:xfrm>
            <a:off x="528264" y="3401361"/>
            <a:ext cx="1443000" cy="145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Noto Sans KR"/>
                <a:ea typeface="Noto Sans KR"/>
                <a:cs typeface="Noto Sans KR"/>
                <a:sym typeface="Noto Sans KR"/>
              </a:rPr>
              <a:t>동의를 받는 방법</a:t>
            </a:r>
            <a:endParaRPr b="1" i="0" sz="1500" u="none" cap="none" strike="noStrike">
              <a:solidFill>
                <a:schemeClr val="lt1"/>
              </a:solidFill>
              <a:latin typeface="Noto Sans KR"/>
              <a:ea typeface="Noto Sans KR"/>
              <a:cs typeface="Noto Sans KR"/>
              <a:sym typeface="Noto Sans KR"/>
            </a:endParaRPr>
          </a:p>
        </p:txBody>
      </p:sp>
      <p:sp>
        <p:nvSpPr>
          <p:cNvPr id="271" name="Google Shape;271;g29b694ac2af_6_344"/>
          <p:cNvSpPr/>
          <p:nvPr/>
        </p:nvSpPr>
        <p:spPr>
          <a:xfrm>
            <a:off x="875050" y="2501901"/>
            <a:ext cx="749400" cy="3807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272" name="Google Shape;272;g29b694ac2af_6_344"/>
          <p:cNvSpPr txBox="1"/>
          <p:nvPr/>
        </p:nvSpPr>
        <p:spPr>
          <a:xfrm>
            <a:off x="859450" y="2504548"/>
            <a:ext cx="819000" cy="38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chemeClr val="lt1"/>
                </a:solidFill>
                <a:latin typeface="Noto Sans KR"/>
                <a:ea typeface="Noto Sans KR"/>
                <a:cs typeface="Noto Sans KR"/>
                <a:sym typeface="Noto Sans KR"/>
              </a:rPr>
              <a:t>제22조</a:t>
            </a:r>
            <a:endParaRPr b="0" i="0" sz="1500" u="none" cap="none" strike="noStrike">
              <a:solidFill>
                <a:schemeClr val="lt1"/>
              </a:solidFill>
              <a:latin typeface="Noto Sans KR"/>
              <a:ea typeface="Noto Sans KR"/>
              <a:cs typeface="Noto Sans KR"/>
              <a:sym typeface="Noto Sans KR"/>
            </a:endParaRPr>
          </a:p>
        </p:txBody>
      </p:sp>
      <p:sp>
        <p:nvSpPr>
          <p:cNvPr id="273" name="Google Shape;273;g29b694ac2af_6_344"/>
          <p:cNvSpPr/>
          <p:nvPr/>
        </p:nvSpPr>
        <p:spPr>
          <a:xfrm>
            <a:off x="0" y="518975"/>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Noto Sans KR"/>
                <a:ea typeface="Noto Sans KR"/>
                <a:cs typeface="Noto Sans KR"/>
                <a:sym typeface="Noto Sans KR"/>
              </a:rPr>
              <a:t>유 관 조 항</a:t>
            </a:r>
            <a:endParaRPr b="1" i="0" sz="2000" u="none" cap="none" strike="noStrike">
              <a:solidFill>
                <a:schemeClr val="lt1"/>
              </a:solidFill>
              <a:latin typeface="Noto Sans KR"/>
              <a:ea typeface="Noto Sans KR"/>
              <a:cs typeface="Noto Sans KR"/>
              <a:sym typeface="Noto Sans KR"/>
            </a:endParaRPr>
          </a:p>
        </p:txBody>
      </p:sp>
      <p:sp>
        <p:nvSpPr>
          <p:cNvPr id="274" name="Google Shape;274;g29b694ac2af_6_344"/>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ko-KR" sz="2700" u="none" cap="none" strike="noStrike">
                <a:solidFill>
                  <a:schemeClr val="lt1"/>
                </a:solidFill>
                <a:latin typeface="Noto Sans KR"/>
                <a:ea typeface="Noto Sans KR"/>
                <a:cs typeface="Noto Sans KR"/>
                <a:sym typeface="Noto Sans KR"/>
              </a:rPr>
              <a:t>1. 개인정보 수집 이용 제공 처리 규제 완화</a:t>
            </a:r>
            <a:endParaRPr b="0" i="0" sz="7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Noto Sans KR"/>
              <a:ea typeface="Noto Sans KR"/>
              <a:cs typeface="Noto Sans KR"/>
              <a:sym typeface="Noto Sans KR"/>
            </a:endParaRPr>
          </a:p>
        </p:txBody>
      </p:sp>
      <p:sp>
        <p:nvSpPr>
          <p:cNvPr id="275" name="Google Shape;275;g29b694ac2af_6_344"/>
          <p:cNvSpPr txBox="1"/>
          <p:nvPr>
            <p:ph idx="12" type="sldNum"/>
          </p:nvPr>
        </p:nvSpPr>
        <p:spPr>
          <a:xfrm>
            <a:off x="5730150" y="6632930"/>
            <a:ext cx="731700" cy="262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ko-K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2000907">
      <a:dk1>
        <a:srgbClr val="000000"/>
      </a:dk1>
      <a:lt1>
        <a:srgbClr val="FFFFFF"/>
      </a:lt1>
      <a:dk2>
        <a:srgbClr val="44546A"/>
      </a:dk2>
      <a:lt2>
        <a:srgbClr val="E7E6E6"/>
      </a:lt2>
      <a:accent1>
        <a:srgbClr val="1E3252"/>
      </a:accent1>
      <a:accent2>
        <a:srgbClr val="005289"/>
      </a:accent2>
      <a:accent3>
        <a:srgbClr val="007095"/>
      </a:accent3>
      <a:accent4>
        <a:srgbClr val="BCDEE3"/>
      </a:accent4>
      <a:accent5>
        <a:srgbClr val="418A9D"/>
      </a:accent5>
      <a:accent6>
        <a:srgbClr val="AEAFA9"/>
      </a:accent6>
      <a:hlink>
        <a:srgbClr val="393939"/>
      </a:hlink>
      <a:folHlink>
        <a:srgbClr val="3939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2020-09-07T02:34:06Z</dcterms:created>
  <dc:creator>Yu Saebyeol</dc:creator>
</cp:coreProperties>
</file>